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1418" r:id="rId2"/>
    <p:sldId id="1419" r:id="rId3"/>
    <p:sldId id="278" r:id="rId4"/>
    <p:sldId id="1413" r:id="rId5"/>
    <p:sldId id="1414" r:id="rId6"/>
    <p:sldId id="282" r:id="rId7"/>
    <p:sldId id="1415" r:id="rId8"/>
    <p:sldId id="1416" r:id="rId9"/>
    <p:sldId id="1417" r:id="rId10"/>
    <p:sldId id="256" r:id="rId11"/>
    <p:sldId id="1420" r:id="rId12"/>
    <p:sldId id="1421" r:id="rId13"/>
    <p:sldId id="1422" r:id="rId14"/>
    <p:sldId id="1423" r:id="rId15"/>
    <p:sldId id="1424" r:id="rId16"/>
    <p:sldId id="1425" r:id="rId17"/>
    <p:sldId id="1426" r:id="rId18"/>
    <p:sldId id="1427" r:id="rId19"/>
    <p:sldId id="257" r:id="rId20"/>
    <p:sldId id="1428" r:id="rId21"/>
    <p:sldId id="1429" r:id="rId22"/>
    <p:sldId id="1430" r:id="rId23"/>
    <p:sldId id="1431" r:id="rId24"/>
    <p:sldId id="258" r:id="rId25"/>
    <p:sldId id="259" r:id="rId26"/>
    <p:sldId id="260" r:id="rId27"/>
    <p:sldId id="261" r:id="rId28"/>
    <p:sldId id="262" r:id="rId29"/>
    <p:sldId id="263" r:id="rId30"/>
    <p:sldId id="274" r:id="rId31"/>
    <p:sldId id="264" r:id="rId32"/>
    <p:sldId id="265" r:id="rId33"/>
    <p:sldId id="266" r:id="rId34"/>
    <p:sldId id="268" r:id="rId35"/>
    <p:sldId id="269" r:id="rId36"/>
    <p:sldId id="270" r:id="rId37"/>
    <p:sldId id="272" r:id="rId38"/>
    <p:sldId id="271" r:id="rId39"/>
    <p:sldId id="273" r:id="rId40"/>
    <p:sldId id="275" r:id="rId41"/>
    <p:sldId id="276" r:id="rId42"/>
    <p:sldId id="277" r:id="rId43"/>
    <p:sldId id="289" r:id="rId44"/>
    <p:sldId id="283" r:id="rId45"/>
    <p:sldId id="284" r:id="rId46"/>
    <p:sldId id="286" r:id="rId47"/>
    <p:sldId id="287" r:id="rId48"/>
    <p:sldId id="288" r:id="rId49"/>
    <p:sldId id="290" r:id="rId50"/>
    <p:sldId id="291" r:id="rId51"/>
    <p:sldId id="280" r:id="rId52"/>
    <p:sldId id="292" r:id="rId53"/>
    <p:sldId id="304" r:id="rId54"/>
    <p:sldId id="296" r:id="rId55"/>
    <p:sldId id="305" r:id="rId56"/>
    <p:sldId id="279" r:id="rId57"/>
    <p:sldId id="281" r:id="rId58"/>
    <p:sldId id="297" r:id="rId59"/>
    <p:sldId id="298" r:id="rId60"/>
    <p:sldId id="299" r:id="rId61"/>
    <p:sldId id="300" r:id="rId62"/>
    <p:sldId id="301" r:id="rId63"/>
    <p:sldId id="302" r:id="rId64"/>
    <p:sldId id="306" r:id="rId65"/>
    <p:sldId id="303" r:id="rId66"/>
    <p:sldId id="307" r:id="rId67"/>
    <p:sldId id="308" r:id="rId68"/>
    <p:sldId id="1432" r:id="rId69"/>
    <p:sldId id="1433" r:id="rId70"/>
    <p:sldId id="1434" r:id="rId71"/>
    <p:sldId id="1442" r:id="rId72"/>
    <p:sldId id="1443" r:id="rId73"/>
    <p:sldId id="1445" r:id="rId74"/>
    <p:sldId id="1446" r:id="rId75"/>
    <p:sldId id="1447" r:id="rId76"/>
    <p:sldId id="1448" r:id="rId77"/>
    <p:sldId id="1449" r:id="rId78"/>
    <p:sldId id="928" r:id="rId79"/>
    <p:sldId id="1450" r:id="rId80"/>
    <p:sldId id="1451" r:id="rId81"/>
    <p:sldId id="1452" r:id="rId82"/>
    <p:sldId id="930" r:id="rId83"/>
    <p:sldId id="1453" r:id="rId84"/>
    <p:sldId id="1454" r:id="rId85"/>
    <p:sldId id="1455" r:id="rId86"/>
    <p:sldId id="1436" r:id="rId87"/>
    <p:sldId id="1438" r:id="rId88"/>
    <p:sldId id="1437" r:id="rId89"/>
    <p:sldId id="1439" r:id="rId90"/>
    <p:sldId id="1481" r:id="rId91"/>
    <p:sldId id="1473" r:id="rId92"/>
    <p:sldId id="1482" r:id="rId93"/>
    <p:sldId id="1483" r:id="rId94"/>
    <p:sldId id="1484" r:id="rId95"/>
    <p:sldId id="1403" r:id="rId96"/>
    <p:sldId id="293" r:id="rId97"/>
    <p:sldId id="1404" r:id="rId98"/>
    <p:sldId id="1408" r:id="rId99"/>
    <p:sldId id="1405" r:id="rId100"/>
    <p:sldId id="1409" r:id="rId101"/>
    <p:sldId id="1410" r:id="rId102"/>
    <p:sldId id="1411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EBA994-8BE3-4F9E-80D9-2BE513CD3D28}" v="5" dt="2023-11-07T09:55:21.5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927"/>
    <p:restoredTop sz="96997"/>
  </p:normalViewPr>
  <p:slideViewPr>
    <p:cSldViewPr snapToGrid="0">
      <p:cViewPr>
        <p:scale>
          <a:sx n="155" d="100"/>
          <a:sy n="155" d="100"/>
        </p:scale>
        <p:origin x="8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an Ranu" userId="2820c45f-ee2c-4ce8-9218-48eb8548b264" providerId="ADAL" clId="{9FE02FFB-3970-4818-BC66-E0FF555FC43B}"/>
    <pc:docChg chg="custSel addSld delSld modSld sldOrd">
      <pc:chgData name="Sayan Ranu" userId="2820c45f-ee2c-4ce8-9218-48eb8548b264" providerId="ADAL" clId="{9FE02FFB-3970-4818-BC66-E0FF555FC43B}" dt="2022-10-22T09:46:01.989" v="10" actId="478"/>
      <pc:docMkLst>
        <pc:docMk/>
      </pc:docMkLst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3976231761" sldId="278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4213081979" sldId="282"/>
        </pc:sldMkLst>
      </pc:sldChg>
      <pc:sldChg chg="ord">
        <pc:chgData name="Sayan Ranu" userId="2820c45f-ee2c-4ce8-9218-48eb8548b264" providerId="ADAL" clId="{9FE02FFB-3970-4818-BC66-E0FF555FC43B}" dt="2022-10-22T09:37:08.988" v="8"/>
        <pc:sldMkLst>
          <pc:docMk/>
          <pc:sldMk cId="1876990086" sldId="293"/>
        </pc:sldMkLst>
      </pc:sldChg>
      <pc:sldChg chg="ord">
        <pc:chgData name="Sayan Ranu" userId="2820c45f-ee2c-4ce8-9218-48eb8548b264" providerId="ADAL" clId="{9FE02FFB-3970-4818-BC66-E0FF555FC43B}" dt="2022-10-22T09:37:04.973" v="6"/>
        <pc:sldMkLst>
          <pc:docMk/>
          <pc:sldMk cId="2007044837" sldId="1408"/>
        </pc:sldMkLst>
      </pc:sldChg>
      <pc:sldChg chg="del">
        <pc:chgData name="Sayan Ranu" userId="2820c45f-ee2c-4ce8-9218-48eb8548b264" providerId="ADAL" clId="{9FE02FFB-3970-4818-BC66-E0FF555FC43B}" dt="2022-10-21T05:38:55.304" v="2" actId="47"/>
        <pc:sldMkLst>
          <pc:docMk/>
          <pc:sldMk cId="3908135319" sldId="1412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1774487047" sldId="1413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3142115758" sldId="1414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1968595855" sldId="1415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3694989182" sldId="1416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3869946880" sldId="1417"/>
        </pc:sldMkLst>
      </pc:sldChg>
      <pc:sldChg chg="add">
        <pc:chgData name="Sayan Ranu" userId="2820c45f-ee2c-4ce8-9218-48eb8548b264" providerId="ADAL" clId="{9FE02FFB-3970-4818-BC66-E0FF555FC43B}" dt="2022-10-09T07:31:55.941" v="1"/>
        <pc:sldMkLst>
          <pc:docMk/>
          <pc:sldMk cId="277725220" sldId="1418"/>
        </pc:sldMkLst>
      </pc:sldChg>
      <pc:sldChg chg="add">
        <pc:chgData name="Sayan Ranu" userId="2820c45f-ee2c-4ce8-9218-48eb8548b264" providerId="ADAL" clId="{9FE02FFB-3970-4818-BC66-E0FF555FC43B}" dt="2022-10-09T07:31:55.941" v="1"/>
        <pc:sldMkLst>
          <pc:docMk/>
          <pc:sldMk cId="1761867297" sldId="1419"/>
        </pc:sldMkLst>
      </pc:sldChg>
      <pc:sldChg chg="delSp new mod">
        <pc:chgData name="Sayan Ranu" userId="2820c45f-ee2c-4ce8-9218-48eb8548b264" providerId="ADAL" clId="{9FE02FFB-3970-4818-BC66-E0FF555FC43B}" dt="2022-10-22T09:46:01.989" v="10" actId="478"/>
        <pc:sldMkLst>
          <pc:docMk/>
          <pc:sldMk cId="1468779251" sldId="1420"/>
        </pc:sldMkLst>
        <pc:spChg chg="del">
          <ac:chgData name="Sayan Ranu" userId="2820c45f-ee2c-4ce8-9218-48eb8548b264" providerId="ADAL" clId="{9FE02FFB-3970-4818-BC66-E0FF555FC43B}" dt="2022-10-22T09:46:01.989" v="10" actId="478"/>
          <ac:spMkLst>
            <pc:docMk/>
            <pc:sldMk cId="1468779251" sldId="1420"/>
            <ac:spMk id="2" creationId="{BE14CC3B-5C4F-6EB2-36EF-828A38A41E42}"/>
          </ac:spMkLst>
        </pc:spChg>
        <pc:spChg chg="del">
          <ac:chgData name="Sayan Ranu" userId="2820c45f-ee2c-4ce8-9218-48eb8548b264" providerId="ADAL" clId="{9FE02FFB-3970-4818-BC66-E0FF555FC43B}" dt="2022-10-22T09:46:01.989" v="10" actId="478"/>
          <ac:spMkLst>
            <pc:docMk/>
            <pc:sldMk cId="1468779251" sldId="1420"/>
            <ac:spMk id="3" creationId="{3AC91CB7-5D63-DC2D-F359-1AB94245773B}"/>
          </ac:spMkLst>
        </pc:spChg>
      </pc:sldChg>
    </pc:docChg>
  </pc:docChgLst>
  <pc:docChgLst>
    <pc:chgData name="Sayan Ranu" userId="2820c45f-ee2c-4ce8-9218-48eb8548b264" providerId="ADAL" clId="{B21A1AC6-4E47-4950-B24E-EB2E60685D79}"/>
    <pc:docChg chg="addSld delSld modSld">
      <pc:chgData name="Sayan Ranu" userId="2820c45f-ee2c-4ce8-9218-48eb8548b264" providerId="ADAL" clId="{B21A1AC6-4E47-4950-B24E-EB2E60685D79}" dt="2021-11-09T09:56:11.365" v="290" actId="20577"/>
      <pc:docMkLst>
        <pc:docMk/>
      </pc:docMkLst>
      <pc:sldChg chg="modSp">
        <pc:chgData name="Sayan Ranu" userId="2820c45f-ee2c-4ce8-9218-48eb8548b264" providerId="ADAL" clId="{B21A1AC6-4E47-4950-B24E-EB2E60685D79}" dt="2021-10-29T09:00:49.585" v="11" actId="20577"/>
        <pc:sldMkLst>
          <pc:docMk/>
          <pc:sldMk cId="1958505028" sldId="270"/>
        </pc:sldMkLst>
        <pc:spChg chg="mod">
          <ac:chgData name="Sayan Ranu" userId="2820c45f-ee2c-4ce8-9218-48eb8548b264" providerId="ADAL" clId="{B21A1AC6-4E47-4950-B24E-EB2E60685D79}" dt="2021-10-29T09:00:49.585" v="11" actId="20577"/>
          <ac:spMkLst>
            <pc:docMk/>
            <pc:sldMk cId="1958505028" sldId="270"/>
            <ac:spMk id="3" creationId="{23B025A0-77A2-42FD-99CF-1875445F3A65}"/>
          </ac:spMkLst>
        </pc:spChg>
      </pc:sldChg>
      <pc:sldChg chg="mod modShow">
        <pc:chgData name="Sayan Ranu" userId="2820c45f-ee2c-4ce8-9218-48eb8548b264" providerId="ADAL" clId="{B21A1AC6-4E47-4950-B24E-EB2E60685D79}" dt="2021-10-29T09:01:08.842" v="12" actId="729"/>
        <pc:sldMkLst>
          <pc:docMk/>
          <pc:sldMk cId="632140061" sldId="271"/>
        </pc:sldMkLst>
      </pc:sldChg>
      <pc:sldChg chg="mod modShow">
        <pc:chgData name="Sayan Ranu" userId="2820c45f-ee2c-4ce8-9218-48eb8548b264" providerId="ADAL" clId="{B21A1AC6-4E47-4950-B24E-EB2E60685D79}" dt="2021-10-29T09:01:08.842" v="12" actId="729"/>
        <pc:sldMkLst>
          <pc:docMk/>
          <pc:sldMk cId="1793146503" sldId="272"/>
        </pc:sldMkLst>
      </pc:sldChg>
      <pc:sldChg chg="mod modShow">
        <pc:chgData name="Sayan Ranu" userId="2820c45f-ee2c-4ce8-9218-48eb8548b264" providerId="ADAL" clId="{B21A1AC6-4E47-4950-B24E-EB2E60685D79}" dt="2021-10-29T09:01:08.842" v="12" actId="729"/>
        <pc:sldMkLst>
          <pc:docMk/>
          <pc:sldMk cId="221248820" sldId="273"/>
        </pc:sldMkLst>
      </pc:sldChg>
      <pc:sldChg chg="mod modShow">
        <pc:chgData name="Sayan Ranu" userId="2820c45f-ee2c-4ce8-9218-48eb8548b264" providerId="ADAL" clId="{B21A1AC6-4E47-4950-B24E-EB2E60685D79}" dt="2021-10-29T09:01:48.882" v="14" actId="729"/>
        <pc:sldMkLst>
          <pc:docMk/>
          <pc:sldMk cId="1820089768" sldId="280"/>
        </pc:sldMkLst>
      </pc:sldChg>
      <pc:sldChg chg="del">
        <pc:chgData name="Sayan Ranu" userId="2820c45f-ee2c-4ce8-9218-48eb8548b264" providerId="ADAL" clId="{B21A1AC6-4E47-4950-B24E-EB2E60685D79}" dt="2021-11-02T09:41:34.306" v="21" actId="2696"/>
        <pc:sldMkLst>
          <pc:docMk/>
          <pc:sldMk cId="191726592" sldId="282"/>
        </pc:sldMkLst>
      </pc:sldChg>
      <pc:sldChg chg="mod modShow">
        <pc:chgData name="Sayan Ranu" userId="2820c45f-ee2c-4ce8-9218-48eb8548b264" providerId="ADAL" clId="{B21A1AC6-4E47-4950-B24E-EB2E60685D79}" dt="2021-10-29T09:01:34.350" v="13" actId="729"/>
        <pc:sldMkLst>
          <pc:docMk/>
          <pc:sldMk cId="553359629" sldId="285"/>
        </pc:sldMkLst>
      </pc:sldChg>
      <pc:sldChg chg="addSp modSp mod">
        <pc:chgData name="Sayan Ranu" userId="2820c45f-ee2c-4ce8-9218-48eb8548b264" providerId="ADAL" clId="{B21A1AC6-4E47-4950-B24E-EB2E60685D79}" dt="2021-10-29T09:39:25.755" v="19" actId="1076"/>
        <pc:sldMkLst>
          <pc:docMk/>
          <pc:sldMk cId="3063729441" sldId="292"/>
        </pc:sldMkLst>
        <pc:picChg chg="add mod">
          <ac:chgData name="Sayan Ranu" userId="2820c45f-ee2c-4ce8-9218-48eb8548b264" providerId="ADAL" clId="{B21A1AC6-4E47-4950-B24E-EB2E60685D79}" dt="2021-10-29T09:39:25.755" v="19" actId="1076"/>
          <ac:picMkLst>
            <pc:docMk/>
            <pc:sldMk cId="3063729441" sldId="292"/>
            <ac:picMk id="4" creationId="{BADE5683-DECA-4D8A-B3B7-0A869B3D5463}"/>
          </ac:picMkLst>
        </pc:picChg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1876990086" sldId="293"/>
        </pc:sldMkLst>
      </pc:sldChg>
      <pc:sldChg chg="mod modShow">
        <pc:chgData name="Sayan Ranu" userId="2820c45f-ee2c-4ce8-9218-48eb8548b264" providerId="ADAL" clId="{B21A1AC6-4E47-4950-B24E-EB2E60685D79}" dt="2021-11-02T09:33:49.736" v="20" actId="729"/>
        <pc:sldMkLst>
          <pc:docMk/>
          <pc:sldMk cId="408570727" sldId="298"/>
        </pc:sldMkLst>
      </pc:sldChg>
      <pc:sldChg chg="mod modShow">
        <pc:chgData name="Sayan Ranu" userId="2820c45f-ee2c-4ce8-9218-48eb8548b264" providerId="ADAL" clId="{B21A1AC6-4E47-4950-B24E-EB2E60685D79}" dt="2021-11-02T09:33:49.736" v="20" actId="729"/>
        <pc:sldMkLst>
          <pc:docMk/>
          <pc:sldMk cId="3786821034" sldId="299"/>
        </pc:sldMkLst>
      </pc:sldChg>
      <pc:sldChg chg="mod modShow">
        <pc:chgData name="Sayan Ranu" userId="2820c45f-ee2c-4ce8-9218-48eb8548b264" providerId="ADAL" clId="{B21A1AC6-4E47-4950-B24E-EB2E60685D79}" dt="2021-11-02T09:33:49.736" v="20" actId="729"/>
        <pc:sldMkLst>
          <pc:docMk/>
          <pc:sldMk cId="1086018059" sldId="300"/>
        </pc:sldMkLst>
      </pc:sldChg>
      <pc:sldChg chg="mod modShow">
        <pc:chgData name="Sayan Ranu" userId="2820c45f-ee2c-4ce8-9218-48eb8548b264" providerId="ADAL" clId="{B21A1AC6-4E47-4950-B24E-EB2E60685D79}" dt="2021-11-02T09:33:49.736" v="20" actId="729"/>
        <pc:sldMkLst>
          <pc:docMk/>
          <pc:sldMk cId="2610756581" sldId="301"/>
        </pc:sldMkLst>
      </pc:sldChg>
      <pc:sldChg chg="mod modShow">
        <pc:chgData name="Sayan Ranu" userId="2820c45f-ee2c-4ce8-9218-48eb8548b264" providerId="ADAL" clId="{B21A1AC6-4E47-4950-B24E-EB2E60685D79}" dt="2021-11-02T09:33:49.736" v="20" actId="729"/>
        <pc:sldMkLst>
          <pc:docMk/>
          <pc:sldMk cId="3445773229" sldId="302"/>
        </pc:sldMkLst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1262943816" sldId="1403"/>
        </pc:sldMkLst>
      </pc:sldChg>
      <pc:sldChg chg="modSp add mod">
        <pc:chgData name="Sayan Ranu" userId="2820c45f-ee2c-4ce8-9218-48eb8548b264" providerId="ADAL" clId="{B21A1AC6-4E47-4950-B24E-EB2E60685D79}" dt="2021-11-02T09:56:26.958" v="34" actId="20577"/>
        <pc:sldMkLst>
          <pc:docMk/>
          <pc:sldMk cId="131140153" sldId="1404"/>
        </pc:sldMkLst>
        <pc:spChg chg="mod">
          <ac:chgData name="Sayan Ranu" userId="2820c45f-ee2c-4ce8-9218-48eb8548b264" providerId="ADAL" clId="{B21A1AC6-4E47-4950-B24E-EB2E60685D79}" dt="2021-11-02T09:56:26.958" v="34" actId="20577"/>
          <ac:spMkLst>
            <pc:docMk/>
            <pc:sldMk cId="131140153" sldId="1404"/>
            <ac:spMk id="2" creationId="{645179E4-AEB8-4C1C-85A1-BC301397251A}"/>
          </ac:spMkLst>
        </pc:spChg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2185287455" sldId="1405"/>
        </pc:sldMkLst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2007044837" sldId="1408"/>
        </pc:sldMkLst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1447132139" sldId="1409"/>
        </pc:sldMkLst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3475604572" sldId="1410"/>
        </pc:sldMkLst>
      </pc:sldChg>
      <pc:sldChg chg="addSp modSp new mod">
        <pc:chgData name="Sayan Ranu" userId="2820c45f-ee2c-4ce8-9218-48eb8548b264" providerId="ADAL" clId="{B21A1AC6-4E47-4950-B24E-EB2E60685D79}" dt="2021-11-02T09:58:21.250" v="124" actId="14100"/>
        <pc:sldMkLst>
          <pc:docMk/>
          <pc:sldMk cId="1890597599" sldId="1411"/>
        </pc:sldMkLst>
        <pc:spChg chg="mod">
          <ac:chgData name="Sayan Ranu" userId="2820c45f-ee2c-4ce8-9218-48eb8548b264" providerId="ADAL" clId="{B21A1AC6-4E47-4950-B24E-EB2E60685D79}" dt="2021-11-02T09:56:46.206" v="58" actId="20577"/>
          <ac:spMkLst>
            <pc:docMk/>
            <pc:sldMk cId="1890597599" sldId="1411"/>
            <ac:spMk id="2" creationId="{670827B6-B3DD-4A59-A536-3215FD286A14}"/>
          </ac:spMkLst>
        </pc:spChg>
        <pc:spChg chg="mod">
          <ac:chgData name="Sayan Ranu" userId="2820c45f-ee2c-4ce8-9218-48eb8548b264" providerId="ADAL" clId="{B21A1AC6-4E47-4950-B24E-EB2E60685D79}" dt="2021-11-02T09:57:07.049" v="120" actId="20577"/>
          <ac:spMkLst>
            <pc:docMk/>
            <pc:sldMk cId="1890597599" sldId="1411"/>
            <ac:spMk id="3" creationId="{362D3AC1-82AD-4068-9FBC-A6B918579CA8}"/>
          </ac:spMkLst>
        </pc:spChg>
        <pc:picChg chg="add mod">
          <ac:chgData name="Sayan Ranu" userId="2820c45f-ee2c-4ce8-9218-48eb8548b264" providerId="ADAL" clId="{B21A1AC6-4E47-4950-B24E-EB2E60685D79}" dt="2021-11-02T09:58:21.250" v="124" actId="14100"/>
          <ac:picMkLst>
            <pc:docMk/>
            <pc:sldMk cId="1890597599" sldId="1411"/>
            <ac:picMk id="5" creationId="{3A2886F2-ACD0-4374-B5C0-908216FB841B}"/>
          </ac:picMkLst>
        </pc:picChg>
      </pc:sldChg>
      <pc:sldChg chg="modSp new mod">
        <pc:chgData name="Sayan Ranu" userId="2820c45f-ee2c-4ce8-9218-48eb8548b264" providerId="ADAL" clId="{B21A1AC6-4E47-4950-B24E-EB2E60685D79}" dt="2021-11-09T09:56:11.365" v="290" actId="20577"/>
        <pc:sldMkLst>
          <pc:docMk/>
          <pc:sldMk cId="3908135319" sldId="1412"/>
        </pc:sldMkLst>
        <pc:spChg chg="mod">
          <ac:chgData name="Sayan Ranu" userId="2820c45f-ee2c-4ce8-9218-48eb8548b264" providerId="ADAL" clId="{B21A1AC6-4E47-4950-B24E-EB2E60685D79}" dt="2021-11-09T09:53:49.382" v="140" actId="20577"/>
          <ac:spMkLst>
            <pc:docMk/>
            <pc:sldMk cId="3908135319" sldId="1412"/>
            <ac:spMk id="2" creationId="{A7D028A7-2F36-449E-A9EB-56E5B781CBF3}"/>
          </ac:spMkLst>
        </pc:spChg>
        <pc:spChg chg="mod">
          <ac:chgData name="Sayan Ranu" userId="2820c45f-ee2c-4ce8-9218-48eb8548b264" providerId="ADAL" clId="{B21A1AC6-4E47-4950-B24E-EB2E60685D79}" dt="2021-11-09T09:56:11.365" v="290" actId="20577"/>
          <ac:spMkLst>
            <pc:docMk/>
            <pc:sldMk cId="3908135319" sldId="1412"/>
            <ac:spMk id="3" creationId="{36646381-EA7A-4459-B4B2-E4E2C7A97AA4}"/>
          </ac:spMkLst>
        </pc:spChg>
      </pc:sldChg>
    </pc:docChg>
  </pc:docChgLst>
  <pc:docChgLst>
    <pc:chgData name="Sayan Ranu" userId="2820c45f-ee2c-4ce8-9218-48eb8548b264" providerId="ADAL" clId="{7BECEFA4-659A-8840-8DDD-86EF8CF5E357}"/>
    <pc:docChg chg="modSld">
      <pc:chgData name="Sayan Ranu" userId="2820c45f-ee2c-4ce8-9218-48eb8548b264" providerId="ADAL" clId="{7BECEFA4-659A-8840-8DDD-86EF8CF5E357}" dt="2022-10-16T10:05:06.962" v="0"/>
      <pc:docMkLst>
        <pc:docMk/>
      </pc:docMkLst>
      <pc:sldChg chg="addSp">
        <pc:chgData name="Sayan Ranu" userId="2820c45f-ee2c-4ce8-9218-48eb8548b264" providerId="ADAL" clId="{7BECEFA4-659A-8840-8DDD-86EF8CF5E357}" dt="2022-10-16T10:05:06.962" v="0"/>
        <pc:sldMkLst>
          <pc:docMk/>
          <pc:sldMk cId="2605483788" sldId="268"/>
        </pc:sldMkLst>
        <pc:inkChg chg="add">
          <ac:chgData name="Sayan Ranu" userId="2820c45f-ee2c-4ce8-9218-48eb8548b264" providerId="ADAL" clId="{7BECEFA4-659A-8840-8DDD-86EF8CF5E357}" dt="2022-10-16T10:05:06.962" v="0"/>
          <ac:inkMkLst>
            <pc:docMk/>
            <pc:sldMk cId="2605483788" sldId="268"/>
            <ac:inkMk id="2" creationId="{FD61C649-AAAE-A72E-B1AA-0D48057E5ECA}"/>
          </ac:inkMkLst>
        </pc:inkChg>
      </pc:sldChg>
    </pc:docChg>
  </pc:docChgLst>
  <pc:docChgLst>
    <pc:chgData name="Sayan Ranu" userId="2820c45f-ee2c-4ce8-9218-48eb8548b264" providerId="ADAL" clId="{0013936E-710B-4367-AE6C-B881399A339F}"/>
    <pc:docChg chg="delSld">
      <pc:chgData name="Sayan Ranu" userId="2820c45f-ee2c-4ce8-9218-48eb8548b264" providerId="ADAL" clId="{0013936E-710B-4367-AE6C-B881399A339F}" dt="2022-11-21T10:04:42.347" v="0" actId="47"/>
      <pc:docMkLst>
        <pc:docMk/>
      </pc:docMkLst>
      <pc:sldChg chg="del">
        <pc:chgData name="Sayan Ranu" userId="2820c45f-ee2c-4ce8-9218-48eb8548b264" providerId="ADAL" clId="{0013936E-710B-4367-AE6C-B881399A339F}" dt="2022-11-21T10:04:42.347" v="0" actId="47"/>
        <pc:sldMkLst>
          <pc:docMk/>
          <pc:sldMk cId="1468779251" sldId="1420"/>
        </pc:sldMkLst>
      </pc:sldChg>
    </pc:docChg>
  </pc:docChgLst>
  <pc:docChgLst>
    <pc:chgData name="Sayan Ranu " userId="2820c45f-ee2c-4ce8-9218-48eb8548b264" providerId="ADAL" clId="{9143AFED-712F-F244-8862-0F0454D341FA}"/>
    <pc:docChg chg="delSld">
      <pc:chgData name="Sayan Ranu " userId="2820c45f-ee2c-4ce8-9218-48eb8548b264" providerId="ADAL" clId="{9143AFED-712F-F244-8862-0F0454D341FA}" dt="2023-04-04T17:19:38.784" v="0" actId="2696"/>
      <pc:docMkLst>
        <pc:docMk/>
      </pc:docMkLst>
      <pc:sldChg chg="del">
        <pc:chgData name="Sayan Ranu " userId="2820c45f-ee2c-4ce8-9218-48eb8548b264" providerId="ADAL" clId="{9143AFED-712F-F244-8862-0F0454D341FA}" dt="2023-04-04T17:19:38.784" v="0" actId="2696"/>
        <pc:sldMkLst>
          <pc:docMk/>
          <pc:sldMk cId="553359629" sldId="285"/>
        </pc:sldMkLst>
      </pc:sldChg>
    </pc:docChg>
  </pc:docChgLst>
  <pc:docChgLst>
    <pc:chgData name="Sayan Ranu" userId="2820c45f-ee2c-4ce8-9218-48eb8548b264" providerId="ADAL" clId="{FEEBA994-8BE3-4F9E-80D9-2BE513CD3D28}"/>
    <pc:docChg chg="addSld modSld">
      <pc:chgData name="Sayan Ranu" userId="2820c45f-ee2c-4ce8-9218-48eb8548b264" providerId="ADAL" clId="{FEEBA994-8BE3-4F9E-80D9-2BE513CD3D28}" dt="2023-11-07T09:55:21.544" v="43"/>
      <pc:docMkLst>
        <pc:docMk/>
      </pc:docMkLst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365442183" sldId="258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985024807" sldId="259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2882850790" sldId="260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3615796675" sldId="261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2948177578" sldId="262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3533104981" sldId="263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354178936" sldId="264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2025706685" sldId="265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492142153" sldId="266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2605483788" sldId="268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615646171" sldId="269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958505028" sldId="270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220374069" sldId="274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006183565" sldId="275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720972985" sldId="276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2673590525" sldId="277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3976231761" sldId="278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4213081979" sldId="282"/>
        </pc:sldMkLst>
      </pc:sldChg>
      <pc:sldChg chg="mod modShow">
        <pc:chgData name="Sayan Ranu" userId="2820c45f-ee2c-4ce8-9218-48eb8548b264" providerId="ADAL" clId="{FEEBA994-8BE3-4F9E-80D9-2BE513CD3D28}" dt="2023-11-07T09:38:30.628" v="41" actId="729"/>
        <pc:sldMkLst>
          <pc:docMk/>
          <pc:sldMk cId="1876990086" sldId="293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606423391" sldId="928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647033914" sldId="930"/>
        </pc:sldMkLst>
      </pc:sldChg>
      <pc:sldChg chg="mod modShow">
        <pc:chgData name="Sayan Ranu" userId="2820c45f-ee2c-4ce8-9218-48eb8548b264" providerId="ADAL" clId="{FEEBA994-8BE3-4F9E-80D9-2BE513CD3D28}" dt="2023-11-07T09:38:34.971" v="42" actId="729"/>
        <pc:sldMkLst>
          <pc:docMk/>
          <pc:sldMk cId="1262943816" sldId="1403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131140153" sldId="1404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2185287455" sldId="1405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2007044837" sldId="1408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1447132139" sldId="1409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3475604572" sldId="1410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1890597599" sldId="1411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1774487047" sldId="1413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3142115758" sldId="1414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1968595855" sldId="1415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3694989182" sldId="1416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3869946880" sldId="1417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277725220" sldId="1418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1761867297" sldId="1419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371740147" sldId="1420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3788460595" sldId="1421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80417477" sldId="1422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3597548796" sldId="1423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1421005367" sldId="1424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533232469" sldId="1425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2158169637" sldId="1426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850662567" sldId="1427"/>
        </pc:sldMkLst>
      </pc:sldChg>
      <pc:sldChg chg="add">
        <pc:chgData name="Sayan Ranu" userId="2820c45f-ee2c-4ce8-9218-48eb8548b264" providerId="ADAL" clId="{FEEBA994-8BE3-4F9E-80D9-2BE513CD3D28}" dt="2023-11-01T05:35:36.388" v="3"/>
        <pc:sldMkLst>
          <pc:docMk/>
          <pc:sldMk cId="1777774476" sldId="1428"/>
        </pc:sldMkLst>
      </pc:sldChg>
      <pc:sldChg chg="add">
        <pc:chgData name="Sayan Ranu" userId="2820c45f-ee2c-4ce8-9218-48eb8548b264" providerId="ADAL" clId="{FEEBA994-8BE3-4F9E-80D9-2BE513CD3D28}" dt="2023-11-01T05:35:36.388" v="3"/>
        <pc:sldMkLst>
          <pc:docMk/>
          <pc:sldMk cId="224162363" sldId="1429"/>
        </pc:sldMkLst>
      </pc:sldChg>
      <pc:sldChg chg="add">
        <pc:chgData name="Sayan Ranu" userId="2820c45f-ee2c-4ce8-9218-48eb8548b264" providerId="ADAL" clId="{FEEBA994-8BE3-4F9E-80D9-2BE513CD3D28}" dt="2023-11-01T05:35:36.388" v="3"/>
        <pc:sldMkLst>
          <pc:docMk/>
          <pc:sldMk cId="3199790324" sldId="1430"/>
        </pc:sldMkLst>
      </pc:sldChg>
      <pc:sldChg chg="modSp add mod">
        <pc:chgData name="Sayan Ranu" userId="2820c45f-ee2c-4ce8-9218-48eb8548b264" providerId="ADAL" clId="{FEEBA994-8BE3-4F9E-80D9-2BE513CD3D28}" dt="2023-11-01T07:02:46.578" v="38" actId="20577"/>
        <pc:sldMkLst>
          <pc:docMk/>
          <pc:sldMk cId="3975381642" sldId="1431"/>
        </pc:sldMkLst>
        <pc:spChg chg="mod">
          <ac:chgData name="Sayan Ranu" userId="2820c45f-ee2c-4ce8-9218-48eb8548b264" providerId="ADAL" clId="{FEEBA994-8BE3-4F9E-80D9-2BE513CD3D28}" dt="2023-11-01T07:02:46.578" v="38" actId="20577"/>
          <ac:spMkLst>
            <pc:docMk/>
            <pc:sldMk cId="3975381642" sldId="1431"/>
            <ac:spMk id="2" creationId="{C2841263-5D7E-5B5B-749B-5583FBF576BB}"/>
          </ac:spMkLst>
        </pc:spChg>
        <pc:spChg chg="mod">
          <ac:chgData name="Sayan Ranu" userId="2820c45f-ee2c-4ce8-9218-48eb8548b264" providerId="ADAL" clId="{FEEBA994-8BE3-4F9E-80D9-2BE513CD3D28}" dt="2023-11-01T07:02:36.171" v="5" actId="20577"/>
          <ac:spMkLst>
            <pc:docMk/>
            <pc:sldMk cId="3975381642" sldId="1431"/>
            <ac:spMk id="3" creationId="{637D5B36-9F26-A6C1-29AA-0029ACD23948}"/>
          </ac:spMkLst>
        </pc:spChg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3298262163" sldId="1432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028678410" sldId="1433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798960170" sldId="1434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684153070" sldId="1436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71384330" sldId="1437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660951164" sldId="1438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591156443" sldId="1439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216616942" sldId="1442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8618431" sldId="1443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457708325" sldId="1445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3322618992" sldId="1446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3697729504" sldId="1447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3536948880" sldId="1448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964213392" sldId="1449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789783505" sldId="1450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408824716" sldId="1451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304991405" sldId="1452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930783011" sldId="1453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03848284" sldId="1454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554011389" sldId="1455"/>
        </pc:sldMkLst>
      </pc:sldChg>
      <pc:sldChg chg="add">
        <pc:chgData name="Sayan Ranu" userId="2820c45f-ee2c-4ce8-9218-48eb8548b264" providerId="ADAL" clId="{FEEBA994-8BE3-4F9E-80D9-2BE513CD3D28}" dt="2023-11-07T09:55:21.544" v="43"/>
        <pc:sldMkLst>
          <pc:docMk/>
          <pc:sldMk cId="1427113851" sldId="1473"/>
        </pc:sldMkLst>
      </pc:sldChg>
      <pc:sldChg chg="add">
        <pc:chgData name="Sayan Ranu" userId="2820c45f-ee2c-4ce8-9218-48eb8548b264" providerId="ADAL" clId="{FEEBA994-8BE3-4F9E-80D9-2BE513CD3D28}" dt="2023-11-07T09:55:21.544" v="43"/>
        <pc:sldMkLst>
          <pc:docMk/>
          <pc:sldMk cId="3564435859" sldId="1481"/>
        </pc:sldMkLst>
      </pc:sldChg>
      <pc:sldChg chg="add">
        <pc:chgData name="Sayan Ranu" userId="2820c45f-ee2c-4ce8-9218-48eb8548b264" providerId="ADAL" clId="{FEEBA994-8BE3-4F9E-80D9-2BE513CD3D28}" dt="2023-11-07T09:55:21.544" v="43"/>
        <pc:sldMkLst>
          <pc:docMk/>
          <pc:sldMk cId="2880665087" sldId="1482"/>
        </pc:sldMkLst>
      </pc:sldChg>
      <pc:sldChg chg="add">
        <pc:chgData name="Sayan Ranu" userId="2820c45f-ee2c-4ce8-9218-48eb8548b264" providerId="ADAL" clId="{FEEBA994-8BE3-4F9E-80D9-2BE513CD3D28}" dt="2023-11-07T09:55:21.544" v="43"/>
        <pc:sldMkLst>
          <pc:docMk/>
          <pc:sldMk cId="2190879162" sldId="1483"/>
        </pc:sldMkLst>
      </pc:sldChg>
      <pc:sldChg chg="add">
        <pc:chgData name="Sayan Ranu" userId="2820c45f-ee2c-4ce8-9218-48eb8548b264" providerId="ADAL" clId="{FEEBA994-8BE3-4F9E-80D9-2BE513CD3D28}" dt="2023-11-07T09:55:21.544" v="43"/>
        <pc:sldMkLst>
          <pc:docMk/>
          <pc:sldMk cId="2734841478" sldId="148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10:05:06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30 130 7956,'-9'-23'-68,"-1"3"1,6 4-1,0 1 1,2 1-1,4 0 1,2 3 0,6 3-1,3 1 1,2 6-1,0 2 1,-1 6-1,1 1 1,0 4 0,0 2 67,-1 6 0,1-4 0,0 4 0,-1-4 0,-1-1 0,-3-1 0,3 1 0,-5 0 0,1-7 0,-1 3 0,-3-6 0,-4 0 0,6-5 0,-7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90FAE-8CF4-4A1B-B694-B14C655422BF}" type="datetimeFigureOut">
              <a:rPr lang="en-IN" smtClean="0"/>
              <a:t>21/11/23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A0AFE-32D3-4FF1-9639-F029CDCB9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08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F31C2A77-7CD8-4DEA-A810-2E10F0719E1D}" type="slidenum">
              <a:rPr kumimoji="0" lang="en-US" altLang="en-US" sz="1300"/>
              <a:pPr algn="r" eaLnBrk="1" hangingPunct="1"/>
              <a:t>4</a:t>
            </a:fld>
            <a:endParaRPr kumimoji="0" lang="en-US" altLang="en-US" sz="1300"/>
          </a:p>
        </p:txBody>
      </p:sp>
      <p:sp>
        <p:nvSpPr>
          <p:cNvPr id="368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Basically, it is a random walk on the graph, with some small probability to return to the query node at each step.</a:t>
            </a:r>
          </a:p>
        </p:txBody>
      </p:sp>
    </p:spTree>
    <p:extLst>
      <p:ext uri="{BB962C8B-B14F-4D97-AF65-F5344CB8AC3E}">
        <p14:creationId xmlns:p14="http://schemas.microsoft.com/office/powerpoint/2010/main" val="171462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B1C9296-F754-40AE-8E0E-6A7D339EE293}" type="slidenum">
              <a:rPr kumimoji="0" lang="en-US" altLang="en-US" sz="1300"/>
              <a:pPr algn="r" eaLnBrk="1" hangingPunct="1"/>
              <a:t>5</a:t>
            </a:fld>
            <a:endParaRPr kumimoji="0" lang="en-US" altLang="en-US" sz="1300"/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56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34107E8C-22E3-4C74-B1F1-26BE25C56344}" type="slidenum">
              <a:rPr kumimoji="0" lang="en-US" altLang="en-US" sz="1300"/>
              <a:pPr algn="r" eaLnBrk="1" hangingPunct="1"/>
              <a:t>6</a:t>
            </a:fld>
            <a:endParaRPr kumimoji="0" lang="en-US" altLang="en-US" sz="1300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53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9818-3100-B34D-989B-F47AF30A5F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9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A08F-D2EF-4BA9-899E-442CCA52E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72C0C-9C57-4E6A-A528-F5F581E01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FE0B3-778D-45A9-8CBA-5BDE3EF6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49CE-7FCC-4D0F-BF4A-1D7A9FEA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933DA-2C96-47D3-9ABE-CA6C4BC5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62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9B70-16C6-4D97-B9CC-AE9B948F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02D7B-5E39-4793-86D1-AEEA5011D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34EA6-B056-4CE9-91FF-934BF3FB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25131-B9BE-4599-B5F2-D4D671B2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304E4-0A1E-4927-9BE1-F65C0C34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4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4DB3C-B63F-4C55-A9A6-963A39B33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82786-D296-4C2E-9190-BA00D1634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E66A3-3773-4175-85FA-3DB98263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82CCB-FBD0-4C8A-9582-04E3B666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7E567-1740-464C-BD33-96555ECD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C0B1-4F78-4BF1-933E-D51026A02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C5041-AE71-4784-B4AE-BA15BF066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F70C4-C921-44A0-AAA3-B26CF28A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C6B6-FFA7-446A-8E4B-F582F1A9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D9E01-7894-49B1-8A30-1CA0E6AE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6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3A03-B89D-40ED-9EFF-9A1EEE58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D8F99-5AE9-4FA5-8EFB-D14A9C348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CDF2F-0917-4DF8-BA2A-6AFD1B73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F623-A253-4F23-9C0B-7425EC9C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D2E01-944D-4243-89E4-5CED1262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6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D283-616F-4F0F-A4E5-EFBE7CC7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911F9-CB84-4DB1-A719-130677619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3F7AD-0722-4701-A99D-40A06A11C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8233-C990-4EE7-B1A8-AE612135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4BEBF-A2FB-442C-BE19-77DD3D72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63A49-D864-4BF6-941D-3394A82D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4AAA-FFF3-4270-B31B-C4877F52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4D53C-CD34-4D93-8CBB-7D97A9503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EAC04-6CCA-49B0-A092-7E687D5E7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4D2B0-F77E-4918-BD91-64AF9F39C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13A60-2867-475F-82BE-47B7794C4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A0F1E-B54B-4262-80D4-98B23CDC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76806-DAC3-4DC2-9CA1-A3583476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FEB7F-BC29-4B83-9571-4BCE137F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6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5EB9-0375-4AAA-80C5-5574670E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FA6F3-1D0A-4126-8C26-858BEFB15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7F85E-F1FE-4973-81C0-463658E1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EF460-5FCB-42D4-BD98-1909D5F4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A8E4A-6013-4030-94D8-83129F72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F0B6FB-F7E7-45D5-B6A6-BC2ACDD6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1E4C5-3DDF-4831-B1B2-462917A1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1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B366-5BE6-42D3-A42F-6BDC2650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7D703-4EF6-49F1-9F68-E41396BA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C1425-65B9-4550-B051-96E3F12B1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27AE7-3AC5-45F8-8C64-BFF1B53D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EBB4E-0D96-45FC-9A08-2AB35BD81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B4326-6A01-4962-8697-ECC800F9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0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9769-98BC-42B1-8B46-877C8945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DB3B16-C0A0-47D9-8276-10E14AC60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4137-862B-4F38-A1CE-7348BEA69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B1239-10B9-456C-8BA3-36A62809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8F0FB-CFEB-4562-BA9A-169F76C7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10527-EFCB-4989-BCC5-12D608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1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DF5216-ABCE-40A8-B6F9-6B3737A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8EDB-52A6-4998-86D0-DD710C923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BF9EF-40A5-4800-BAD4-6140F7BEC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16143-DF77-417F-942E-82461AE795E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C46A0-B819-4827-B130-2C4EA076B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AC97-F96F-461E-A89D-EB415B42D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530.png"/><Relationship Id="rId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Proximity and Embeddings</a:t>
            </a:r>
          </a:p>
        </p:txBody>
      </p:sp>
    </p:spTree>
    <p:extLst>
      <p:ext uri="{BB962C8B-B14F-4D97-AF65-F5344CB8AC3E}">
        <p14:creationId xmlns:p14="http://schemas.microsoft.com/office/powerpoint/2010/main" val="277725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3BAE-B3C9-4D14-AA2C-FBD4C6D46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Node Embeddings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72012-1746-4BFB-B772-5BA5F4248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Source: Graph Representation learning, AAAI 2019</a:t>
            </a:r>
          </a:p>
          <a:p>
            <a:r>
              <a:rPr lang="en-US"/>
              <a:t>Stanford slides by Chris Manning</a:t>
            </a:r>
          </a:p>
        </p:txBody>
      </p:sp>
    </p:spTree>
    <p:extLst>
      <p:ext uri="{BB962C8B-B14F-4D97-AF65-F5344CB8AC3E}">
        <p14:creationId xmlns:p14="http://schemas.microsoft.com/office/powerpoint/2010/main" val="41100614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479E-48AB-4FD3-93CE-2D43E0C7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0DED0-5F1D-43D4-AC3F-6CFF7CB80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4" y="2355510"/>
            <a:ext cx="11256335" cy="32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321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E9AE-F705-4327-B515-DC206396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64E25-1EFC-45CD-9253-52B6496F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AD04E-4C94-430E-A4F3-C80598B7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41" y="1654175"/>
            <a:ext cx="7532999" cy="40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45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27B6-B3DD-4A59-A536-3215FD28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GraphReach</a:t>
            </a:r>
            <a:r>
              <a:rPr lang="en-US"/>
              <a:t> (IJCAI 2021)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D3AC1-82AD-4068-9FBC-A6B918579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Key idea: Replace shortest path distance RWR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886F2-ACD0-4374-B5C0-908216FB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6" y="2434950"/>
            <a:ext cx="12093895" cy="21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97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DE31-5E3F-4462-8017-A0F785BE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F71CE-6F52-43E9-ABE4-864ADF3D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7CBE0-128C-40A4-8390-3A878A02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90" y="0"/>
            <a:ext cx="10035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B7DC-96C7-43E2-9014-CD3AF37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7A82-C5D9-4A68-BF52-0D3173F21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B44AF-BB33-45E0-814D-3AD45027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54" y="152116"/>
            <a:ext cx="10066892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60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60DC-5B97-4380-97A6-BC8DBA1D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867BF-A73A-4216-8682-EB29171F8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52F89-CE80-4BDA-A391-86A12AB5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67"/>
            <a:ext cx="12192000" cy="64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ED88-8F64-4969-B68E-97B8D273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4F2F4-683D-4219-8626-F09F01928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EC9AC-D2C7-48E9-8B8B-91A10AB0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58" y="0"/>
            <a:ext cx="9981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4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2221-67D6-4EED-971E-5539FB7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580F0-81AB-4BBE-B274-A36F2146B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B25D8-EFC1-4145-96E2-D20D97FE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29" y="365125"/>
            <a:ext cx="10021168" cy="52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0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CE3-F957-488C-8FC8-1FB21DCB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BD2D7-97BA-460F-A9F0-D3C3EB27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B7756-86C6-44EF-97FF-6D50C151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009737" cy="61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3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090585-86B9-485F-81BC-19F4BE90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55" y="221852"/>
            <a:ext cx="10021168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6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9285-37E5-43C9-8FC6-7756CFFD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5F90-DC12-492F-8519-973387D70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D99E8-2FEC-4756-86FF-668B158B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38" y="0"/>
            <a:ext cx="9904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2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FCEF-68D1-4AF0-8E72-5775DFB72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14F74F-2B29-403F-B374-775BBBB6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7EC7C-1EA8-4B68-96F5-33B9BA06B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/>
          <a:stretch/>
        </p:blipFill>
        <p:spPr>
          <a:xfrm>
            <a:off x="58478" y="153629"/>
            <a:ext cx="12133521" cy="6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7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which network is s-t most similar?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5860726" y="3054750"/>
            <a:ext cx="3733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(</a:t>
            </a:r>
            <a:r>
              <a:rPr lang="en-US" dirty="0" err="1"/>
              <a:t>s,t</a:t>
            </a:r>
            <a:r>
              <a:rPr lang="en-US" dirty="0"/>
              <a:t>) in </a:t>
            </a:r>
            <a:r>
              <a:rPr lang="en-US" b="1" dirty="0"/>
              <a:t>2 </a:t>
            </a:r>
            <a:r>
              <a:rPr lang="en-US" dirty="0"/>
              <a:t>more similar than in </a:t>
            </a:r>
            <a:r>
              <a:rPr lang="en-US" b="1" dirty="0"/>
              <a:t>1</a:t>
            </a:r>
            <a:r>
              <a:rPr lang="en-US" dirty="0"/>
              <a:t> and </a:t>
            </a:r>
            <a:r>
              <a:rPr lang="en-US" b="1" dirty="0"/>
              <a:t>3</a:t>
            </a:r>
            <a:r>
              <a:rPr lang="en-US" dirty="0"/>
              <a:t>: </a:t>
            </a:r>
          </a:p>
          <a:p>
            <a:r>
              <a:rPr lang="en-US" dirty="0"/>
              <a:t>Linked via more paths!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07027" y="2300101"/>
            <a:ext cx="4275899" cy="3793300"/>
            <a:chOff x="486601" y="2077451"/>
            <a:chExt cx="4275899" cy="3793300"/>
          </a:xfrm>
        </p:grpSpPr>
        <p:sp>
          <p:nvSpPr>
            <p:cNvPr id="6" name="TextBox 35"/>
            <p:cNvSpPr txBox="1"/>
            <p:nvPr/>
          </p:nvSpPr>
          <p:spPr>
            <a:xfrm>
              <a:off x="1323474" y="2085472"/>
              <a:ext cx="34757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b="1" dirty="0" err="1">
                  <a:solidFill>
                    <a:schemeClr val="bg1"/>
                  </a:solidFill>
                </a:rPr>
                <a:t>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36"/>
            <p:cNvSpPr txBox="1"/>
            <p:nvPr/>
          </p:nvSpPr>
          <p:spPr>
            <a:xfrm>
              <a:off x="4015874" y="2077451"/>
              <a:ext cx="34757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b="1" dirty="0" err="1">
                  <a:solidFill>
                    <a:schemeClr val="bg1"/>
                  </a:solidFill>
                </a:rPr>
                <a:t>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86601" y="2089150"/>
              <a:ext cx="4275899" cy="3781601"/>
              <a:chOff x="486601" y="2089150"/>
              <a:chExt cx="4275899" cy="3781601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35050" y="2089150"/>
                <a:ext cx="3727450" cy="3781601"/>
                <a:chOff x="1035050" y="2089150"/>
                <a:chExt cx="3727450" cy="378160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1035050" y="2089150"/>
                  <a:ext cx="3727450" cy="3781601"/>
                  <a:chOff x="1035050" y="2089150"/>
                  <a:chExt cx="3727450" cy="3781601"/>
                </a:xfrm>
              </p:grpSpPr>
              <p:pic>
                <p:nvPicPr>
                  <p:cNvPr id="35" name="Picture 34" descr="Screen shot 2014-03-03 at 5.07.53 AM.png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035050" y="2089150"/>
                    <a:ext cx="3727450" cy="3781601"/>
                  </a:xfrm>
                  <a:prstGeom prst="rect">
                    <a:avLst/>
                  </a:prstGeom>
                </p:spPr>
              </p:pic>
              <p:sp>
                <p:nvSpPr>
                  <p:cNvPr id="36" name="Oval 35"/>
                  <p:cNvSpPr/>
                  <p:nvPr/>
                </p:nvSpPr>
                <p:spPr bwMode="auto">
                  <a:xfrm>
                    <a:off x="1333500" y="2235200"/>
                    <a:ext cx="330200" cy="330200"/>
                  </a:xfrm>
                  <a:prstGeom prst="ellipse">
                    <a:avLst/>
                  </a:prstGeom>
                  <a:solidFill>
                    <a:srgbClr val="006600"/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  <p:sp>
                <p:nvSpPr>
                  <p:cNvPr id="37" name="Oval 36"/>
                  <p:cNvSpPr/>
                  <p:nvPr/>
                </p:nvSpPr>
                <p:spPr bwMode="auto">
                  <a:xfrm>
                    <a:off x="4025900" y="2222500"/>
                    <a:ext cx="330200" cy="330200"/>
                  </a:xfrm>
                  <a:prstGeom prst="ellipse">
                    <a:avLst/>
                  </a:prstGeom>
                  <a:solidFill>
                    <a:srgbClr val="006600">
                      <a:alpha val="14000"/>
                    </a:srgbClr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95400" y="3149600"/>
                    <a:ext cx="330200" cy="330200"/>
                  </a:xfrm>
                  <a:prstGeom prst="ellipse">
                    <a:avLst/>
                  </a:prstGeom>
                  <a:solidFill>
                    <a:srgbClr val="006600">
                      <a:alpha val="14000"/>
                    </a:srgbClr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987800" y="3149600"/>
                    <a:ext cx="330200" cy="330200"/>
                  </a:xfrm>
                  <a:prstGeom prst="ellipse">
                    <a:avLst/>
                  </a:prstGeom>
                  <a:solidFill>
                    <a:srgbClr val="006600">
                      <a:alpha val="14000"/>
                    </a:srgbClr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 bwMode="auto">
                  <a:xfrm>
                    <a:off x="1308100" y="4826000"/>
                    <a:ext cx="330200" cy="330200"/>
                  </a:xfrm>
                  <a:prstGeom prst="ellipse">
                    <a:avLst/>
                  </a:prstGeom>
                  <a:solidFill>
                    <a:srgbClr val="006600">
                      <a:alpha val="14000"/>
                    </a:srgbClr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4013200" y="4813300"/>
                    <a:ext cx="330200" cy="330200"/>
                  </a:xfrm>
                  <a:prstGeom prst="ellipse">
                    <a:avLst/>
                  </a:prstGeom>
                  <a:solidFill>
                    <a:srgbClr val="006600">
                      <a:alpha val="14000"/>
                    </a:srgbClr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</p:grpSp>
            <p:sp>
              <p:nvSpPr>
                <p:cNvPr id="26" name="Oval 25"/>
                <p:cNvSpPr/>
                <p:nvPr/>
              </p:nvSpPr>
              <p:spPr bwMode="auto">
                <a:xfrm>
                  <a:off x="2675652" y="2227184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 bwMode="auto">
                <a:xfrm>
                  <a:off x="2667636" y="2713784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28" name="Oval 27"/>
                <p:cNvSpPr/>
                <p:nvPr/>
              </p:nvSpPr>
              <p:spPr bwMode="auto">
                <a:xfrm>
                  <a:off x="2672988" y="3641528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 bwMode="auto">
                <a:xfrm>
                  <a:off x="2664972" y="4128128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30" name="Oval 29"/>
                <p:cNvSpPr/>
                <p:nvPr/>
              </p:nvSpPr>
              <p:spPr bwMode="auto">
                <a:xfrm>
                  <a:off x="3311988" y="4387472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31" name="Oval 30"/>
                <p:cNvSpPr/>
                <p:nvPr/>
              </p:nvSpPr>
              <p:spPr bwMode="auto">
                <a:xfrm>
                  <a:off x="3250500" y="5248376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 bwMode="auto">
                <a:xfrm>
                  <a:off x="2667660" y="5467616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33" name="Oval 32"/>
                <p:cNvSpPr/>
                <p:nvPr/>
              </p:nvSpPr>
              <p:spPr bwMode="auto">
                <a:xfrm>
                  <a:off x="2031348" y="5178872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34" name="Oval 33"/>
                <p:cNvSpPr/>
                <p:nvPr/>
              </p:nvSpPr>
              <p:spPr bwMode="auto">
                <a:xfrm>
                  <a:off x="2063436" y="4382144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</p:grpSp>
          <p:sp>
            <p:nvSpPr>
              <p:cNvPr id="12" name="Oval 11"/>
              <p:cNvSpPr/>
              <p:nvPr/>
            </p:nvSpPr>
            <p:spPr bwMode="auto">
              <a:xfrm>
                <a:off x="1272012" y="3149576"/>
                <a:ext cx="330200" cy="330200"/>
              </a:xfrm>
              <a:prstGeom prst="ellipse">
                <a:avLst/>
              </a:prstGeom>
              <a:solidFill>
                <a:srgbClr val="006600"/>
              </a:solidFill>
              <a:ln w="28575" cap="flat" cmpd="sng" algn="ctr">
                <a:solidFill>
                  <a:srgbClr val="0066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3991149" y="3168292"/>
                <a:ext cx="330200" cy="330200"/>
              </a:xfrm>
              <a:prstGeom prst="ellipse">
                <a:avLst/>
              </a:prstGeom>
              <a:solidFill>
                <a:srgbClr val="006600"/>
              </a:solidFill>
              <a:ln w="28575" cap="flat" cmpd="sng" algn="ctr">
                <a:solidFill>
                  <a:srgbClr val="0066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4031254" y="2219134"/>
                <a:ext cx="330200" cy="330200"/>
              </a:xfrm>
              <a:prstGeom prst="ellipse">
                <a:avLst/>
              </a:prstGeom>
              <a:solidFill>
                <a:srgbClr val="006600"/>
              </a:solidFill>
              <a:ln w="28575" cap="flat" cmpd="sng" algn="ctr">
                <a:solidFill>
                  <a:srgbClr val="0066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1304096" y="4799239"/>
                <a:ext cx="330200" cy="330200"/>
              </a:xfrm>
              <a:prstGeom prst="ellipse">
                <a:avLst/>
              </a:prstGeom>
              <a:solidFill>
                <a:srgbClr val="006600"/>
              </a:solidFill>
              <a:ln w="28575" cap="flat" cmpd="sng" algn="ctr">
                <a:solidFill>
                  <a:srgbClr val="0066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3991149" y="4825976"/>
                <a:ext cx="330200" cy="330200"/>
              </a:xfrm>
              <a:prstGeom prst="ellipse">
                <a:avLst/>
              </a:prstGeom>
              <a:solidFill>
                <a:srgbClr val="006600"/>
              </a:solidFill>
              <a:ln w="28575" cap="flat" cmpd="sng" algn="ctr">
                <a:solidFill>
                  <a:srgbClr val="0066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2643582" y="4815264"/>
                <a:ext cx="330200" cy="3302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8" name="TextBox 37"/>
              <p:cNvSpPr txBox="1"/>
              <p:nvPr/>
            </p:nvSpPr>
            <p:spPr>
              <a:xfrm>
                <a:off x="3981122" y="3045299"/>
                <a:ext cx="34757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b="1" dirty="0" err="1">
                    <a:solidFill>
                      <a:schemeClr val="bg1"/>
                    </a:solidFill>
                  </a:rPr>
                  <a:t>t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38"/>
              <p:cNvSpPr txBox="1"/>
              <p:nvPr/>
            </p:nvSpPr>
            <p:spPr>
              <a:xfrm>
                <a:off x="3999842" y="4681547"/>
                <a:ext cx="34757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b="1" dirty="0" err="1">
                    <a:solidFill>
                      <a:schemeClr val="bg1"/>
                    </a:solidFill>
                  </a:rPr>
                  <a:t>t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39"/>
              <p:cNvSpPr txBox="1"/>
              <p:nvPr/>
            </p:nvSpPr>
            <p:spPr>
              <a:xfrm>
                <a:off x="1275354" y="3013216"/>
                <a:ext cx="34757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b="1" dirty="0" err="1">
                    <a:solidFill>
                      <a:schemeClr val="bg1"/>
                    </a:solidFill>
                  </a:rPr>
                  <a:t>s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40"/>
              <p:cNvSpPr txBox="1"/>
              <p:nvPr/>
            </p:nvSpPr>
            <p:spPr>
              <a:xfrm>
                <a:off x="1294074" y="4676200"/>
                <a:ext cx="34757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b="1" dirty="0" err="1">
                    <a:solidFill>
                      <a:schemeClr val="bg1"/>
                    </a:solidFill>
                  </a:rPr>
                  <a:t>s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94625" y="2192421"/>
                <a:ext cx="374316" cy="427790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sz="2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rPr>
                  <a:t>1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486601" y="3187028"/>
                <a:ext cx="374316" cy="427790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sz="2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rPr>
                  <a:t>2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491950" y="4743082"/>
                <a:ext cx="374316" cy="427790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-112" charset="0"/>
                  </a:rPr>
                  <a:t>3</a:t>
                </a: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</a:endParaRPr>
              </a:p>
            </p:txBody>
          </p:sp>
        </p:grpSp>
        <p:sp>
          <p:nvSpPr>
            <p:cNvPr id="9" name="TextBox 48"/>
            <p:cNvSpPr txBox="1"/>
            <p:nvPr/>
          </p:nvSpPr>
          <p:spPr>
            <a:xfrm>
              <a:off x="1320810" y="2096176"/>
              <a:ext cx="34757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b="1" dirty="0" err="1">
                  <a:solidFill>
                    <a:schemeClr val="bg1"/>
                  </a:solidFill>
                </a:rPr>
                <a:t>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49"/>
            <p:cNvSpPr txBox="1"/>
            <p:nvPr/>
          </p:nvSpPr>
          <p:spPr>
            <a:xfrm>
              <a:off x="4026578" y="2101523"/>
              <a:ext cx="34757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b="1" dirty="0" err="1">
                  <a:solidFill>
                    <a:schemeClr val="bg1"/>
                  </a:solidFill>
                </a:rPr>
                <a:t>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8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B98FE8-69B0-4E8D-BC4D-4C49ADEB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02" y="0"/>
            <a:ext cx="9765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7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0405-5E91-4F93-B785-200D7A75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66FA-0BE8-4793-9FFB-7E72C2C5B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F1243-C770-4240-96AC-1A6017BD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96" y="0"/>
            <a:ext cx="9818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2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749BC-2816-4125-AB47-DE0505F2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51" y="0"/>
            <a:ext cx="96588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5E8777-6331-47AD-B01E-14EF8A72DDA4}"/>
              </a:ext>
            </a:extLst>
          </p:cNvPr>
          <p:cNvSpPr/>
          <p:nvPr/>
        </p:nvSpPr>
        <p:spPr>
          <a:xfrm>
            <a:off x="513144" y="1327230"/>
            <a:ext cx="10961226" cy="5501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79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1263-5D7E-5B5B-749B-5583FBF5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GNNs must </a:t>
            </a:r>
            <a:r>
              <a:rPr lang="en-US" dirty="0"/>
              <a:t>guarantee..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D5B36-9F26-A6C1-29AA-0029ACD23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01066" cy="4351338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Equivariant and Invariant to </a:t>
                </a:r>
                <a:r>
                  <a:rPr lang="en-US" i="1" dirty="0"/>
                  <a:t>permutations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Equivariance: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Invariance: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is the permutation function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Therefore, isomorphic graphs produce the same representations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D5B36-9F26-A6C1-29AA-0029ACD23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01066" cy="4351338"/>
              </a:xfrm>
              <a:blipFill>
                <a:blip r:embed="rId2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1E20731-4ECE-6C2B-1DDF-B522EC9E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516" y="2675636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8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3695-87EF-4ABF-A1E9-3D6E3554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EF2FB-F4B7-4A61-A663-FF891F3A4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started this race?</a:t>
            </a:r>
          </a:p>
          <a:p>
            <a:pPr lvl="1"/>
            <a:r>
              <a:rPr lang="en-US"/>
              <a:t>Word2Vec</a:t>
            </a:r>
          </a:p>
          <a:p>
            <a:pPr lvl="2"/>
            <a:r>
              <a:rPr lang="en-US"/>
              <a:t>Convert words to vectors</a:t>
            </a:r>
          </a:p>
          <a:p>
            <a:pPr lvl="1"/>
            <a:r>
              <a:rPr lang="en-US"/>
              <a:t>Developed by </a:t>
            </a:r>
            <a:r>
              <a:rPr lang="en-US" err="1"/>
              <a:t>Mikolov</a:t>
            </a:r>
            <a:r>
              <a:rPr lang="en-US"/>
              <a:t> et al. from Google in 2013</a:t>
            </a:r>
          </a:p>
          <a:p>
            <a:pPr lvl="2"/>
            <a:r>
              <a:rPr lang="en-US"/>
              <a:t>148238 citations already.</a:t>
            </a:r>
          </a:p>
          <a:p>
            <a:pPr lvl="1"/>
            <a:r>
              <a:rPr lang="en-US" err="1"/>
              <a:t>DeepWalk</a:t>
            </a:r>
            <a:r>
              <a:rPr lang="en-US"/>
              <a:t> and Node2Vec extends this same framework to nodes in a graph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E2E77C-7968-4D70-B2B3-22559B30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24" y="4814047"/>
            <a:ext cx="8944979" cy="1916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376DB-DB0D-4FC2-A0F9-D294F5D5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66" y="3115904"/>
            <a:ext cx="8310282" cy="935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787D7-9D7F-460D-8BB2-8B2AEE0D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Word2Vec [many slides taken from the Stanford lecture]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44591-7049-4FF2-B384-247EE411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Similar words should have similar feature vectors.</a:t>
            </a:r>
          </a:p>
          <a:p>
            <a:r>
              <a:rPr lang="en-US"/>
              <a:t>When would you say two words are similar?</a:t>
            </a:r>
          </a:p>
          <a:p>
            <a:pPr lvl="1"/>
            <a:r>
              <a:rPr lang="en-US"/>
              <a:t>Idea: Two words are similar if they appear in the company of similar words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Compute the distribution of words around the seed word</a:t>
            </a:r>
          </a:p>
          <a:p>
            <a:pPr lvl="1"/>
            <a:r>
              <a:rPr lang="en-US"/>
              <a:t>Two words are similar, if their distributions are similar.</a:t>
            </a:r>
          </a:p>
          <a:p>
            <a:pPr lvl="1"/>
            <a:r>
              <a:rPr lang="en-US"/>
              <a:t>Are we done?</a:t>
            </a:r>
          </a:p>
        </p:txBody>
      </p:sp>
    </p:spTree>
    <p:extLst>
      <p:ext uri="{BB962C8B-B14F-4D97-AF65-F5344CB8AC3E}">
        <p14:creationId xmlns:p14="http://schemas.microsoft.com/office/powerpoint/2010/main" val="19850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31DB-2870-4AAE-A3CF-34BEEF24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CDCB4-6505-48ED-AB72-44816F3B2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C97E3-8B04-4A05-81F5-83FBAC8B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33" y="365125"/>
            <a:ext cx="9476108" cy="58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D1ECC-8B9D-45A0-9446-93FB682E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F288A-77A4-412F-86C9-D9C5A70B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35BDC-7E8E-420E-84C8-5C6397DD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471078"/>
            <a:ext cx="11456894" cy="59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96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2C32-C84F-4CC8-A3D2-F199DCCB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you reduce dimensions?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683D9-41E7-4E5F-8FAA-6636AE2C2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Principal Component Analysis (PCA)</a:t>
            </a:r>
          </a:p>
          <a:p>
            <a:r>
              <a:rPr lang="en-US"/>
              <a:t>Basic idea:</a:t>
            </a:r>
          </a:p>
          <a:p>
            <a:pPr lvl="1"/>
            <a:r>
              <a:rPr lang="en-US"/>
              <a:t>If two dimensions are correlated, merge them into a single dimension</a:t>
            </a:r>
          </a:p>
          <a:p>
            <a:r>
              <a:rPr lang="en-US"/>
              <a:t>Any issues?</a:t>
            </a:r>
          </a:p>
          <a:p>
            <a:pPr lvl="1"/>
            <a:r>
              <a:rPr lang="en-US"/>
              <a:t>Not very scalable</a:t>
            </a:r>
          </a:p>
          <a:p>
            <a:pPr lvl="2"/>
            <a:r>
              <a:rPr lang="en-US"/>
              <a:t>Many techniques exist to perform fast matrix factorization</a:t>
            </a:r>
          </a:p>
          <a:p>
            <a:pPr lvl="1"/>
            <a:r>
              <a:rPr lang="en-US"/>
              <a:t>Many papers have shown better results with embeddings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7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9A2D-ED60-4579-9C08-D7C8816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04F4-1041-4342-AF9F-EBBC4B0A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765CD-D84B-44B1-98F0-9D76F2498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17"/>
          <a:stretch/>
        </p:blipFill>
        <p:spPr>
          <a:xfrm>
            <a:off x="838200" y="570939"/>
            <a:ext cx="8248650" cy="38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0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C00000"/>
                </a:solidFill>
                <a:ea typeface="宋体" panose="02010600030101010101" pitchFamily="2" charset="-122"/>
              </a:rPr>
              <a:t>What is a ``good’’ Proximity?</a:t>
            </a:r>
            <a:endParaRPr lang="en-US" altLang="en-US">
              <a:solidFill>
                <a:srgbClr val="C00000"/>
              </a:solidFill>
            </a:endParaRPr>
          </a:p>
        </p:txBody>
      </p:sp>
      <p:graphicFrame>
        <p:nvGraphicFramePr>
          <p:cNvPr id="220163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752600" y="1371601"/>
          <a:ext cx="5183188" cy="420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83124" imgH="4207764" progId="Visio.Drawing.11">
                  <p:embed/>
                </p:oleObj>
              </mc:Choice>
              <mc:Fallback>
                <p:oleObj name="Visio" r:id="rId3" imgW="5183124" imgH="4207764" progId="Visio.Drawing.11">
                  <p:embed/>
                  <p:pic>
                    <p:nvPicPr>
                      <p:cNvPr id="2201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371601"/>
                        <a:ext cx="5183188" cy="420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834063" y="3886200"/>
            <a:ext cx="43589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50000"/>
              </a:lnSpc>
              <a:buFontTx/>
              <a:buChar char="•"/>
            </a:pPr>
            <a:r>
              <a:rPr kumimoji="0" lang="en-US" altLang="zh-CN" sz="2400" b="1">
                <a:ea typeface="宋体" panose="02010600030101010101" pitchFamily="2" charset="-122"/>
              </a:rPr>
              <a:t> </a:t>
            </a:r>
            <a:r>
              <a:rPr kumimoji="0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Multiple Connections</a:t>
            </a:r>
          </a:p>
          <a:p>
            <a:pPr algn="l" eaLnBrk="1" hangingPunct="1">
              <a:lnSpc>
                <a:spcPct val="150000"/>
              </a:lnSpc>
              <a:buFontTx/>
              <a:buChar char="•"/>
            </a:pPr>
            <a:r>
              <a:rPr kumimoji="0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  Quality of connection</a:t>
            </a:r>
          </a:p>
          <a:p>
            <a:pPr lvl="1" algn="l" eaLnBrk="1" hangingPunct="1">
              <a:lnSpc>
                <a:spcPct val="150000"/>
              </a:lnSpc>
              <a:buFontTx/>
              <a:buChar char="•"/>
            </a:pPr>
            <a:r>
              <a:rPr kumimoji="0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Direct &amp; In-directed Conns</a:t>
            </a:r>
          </a:p>
          <a:p>
            <a:pPr lvl="1" algn="l" eaLnBrk="1" hangingPunct="1">
              <a:lnSpc>
                <a:spcPct val="150000"/>
              </a:lnSpc>
              <a:buFontTx/>
              <a:buChar char="•"/>
            </a:pPr>
            <a:r>
              <a:rPr kumimoji="0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Length, Degree, Weight…</a:t>
            </a:r>
            <a:endParaRPr kumimoji="0"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4" name="Freeform 6"/>
          <p:cNvSpPr>
            <a:spLocks/>
          </p:cNvSpPr>
          <p:nvPr/>
        </p:nvSpPr>
        <p:spPr bwMode="auto">
          <a:xfrm>
            <a:off x="2590800" y="2489200"/>
            <a:ext cx="3886200" cy="622300"/>
          </a:xfrm>
          <a:custGeom>
            <a:avLst/>
            <a:gdLst>
              <a:gd name="T0" fmla="*/ 0 w 2448"/>
              <a:gd name="T1" fmla="*/ 2147483647 h 392"/>
              <a:gd name="T2" fmla="*/ 2147483647 w 2448"/>
              <a:gd name="T3" fmla="*/ 2147483647 h 392"/>
              <a:gd name="T4" fmla="*/ 2147483647 w 2448"/>
              <a:gd name="T5" fmla="*/ 2147483647 h 392"/>
              <a:gd name="T6" fmla="*/ 2147483647 w 2448"/>
              <a:gd name="T7" fmla="*/ 2147483647 h 392"/>
              <a:gd name="T8" fmla="*/ 0 60000 65536"/>
              <a:gd name="T9" fmla="*/ 0 60000 65536"/>
              <a:gd name="T10" fmla="*/ 0 60000 65536"/>
              <a:gd name="T11" fmla="*/ 0 60000 65536"/>
              <a:gd name="T12" fmla="*/ 0 w 2448"/>
              <a:gd name="T13" fmla="*/ 0 h 392"/>
              <a:gd name="T14" fmla="*/ 2448 w 2448"/>
              <a:gd name="T15" fmla="*/ 392 h 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48" h="392">
                <a:moveTo>
                  <a:pt x="0" y="256"/>
                </a:moveTo>
                <a:cubicBezTo>
                  <a:pt x="112" y="324"/>
                  <a:pt x="224" y="392"/>
                  <a:pt x="480" y="352"/>
                </a:cubicBezTo>
                <a:cubicBezTo>
                  <a:pt x="736" y="312"/>
                  <a:pt x="1208" y="32"/>
                  <a:pt x="1536" y="16"/>
                </a:cubicBezTo>
                <a:cubicBezTo>
                  <a:pt x="1864" y="0"/>
                  <a:pt x="2156" y="128"/>
                  <a:pt x="2448" y="256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175" name="Freeform 7"/>
          <p:cNvSpPr>
            <a:spLocks/>
          </p:cNvSpPr>
          <p:nvPr/>
        </p:nvSpPr>
        <p:spPr bwMode="auto">
          <a:xfrm>
            <a:off x="2514600" y="1498600"/>
            <a:ext cx="3962400" cy="1092200"/>
          </a:xfrm>
          <a:custGeom>
            <a:avLst/>
            <a:gdLst>
              <a:gd name="T0" fmla="*/ 0 w 2496"/>
              <a:gd name="T1" fmla="*/ 2147483647 h 688"/>
              <a:gd name="T2" fmla="*/ 2147483647 w 2496"/>
              <a:gd name="T3" fmla="*/ 2147483647 h 688"/>
              <a:gd name="T4" fmla="*/ 2147483647 w 2496"/>
              <a:gd name="T5" fmla="*/ 2147483647 h 688"/>
              <a:gd name="T6" fmla="*/ 2147483647 w 2496"/>
              <a:gd name="T7" fmla="*/ 2147483647 h 688"/>
              <a:gd name="T8" fmla="*/ 2147483647 w 2496"/>
              <a:gd name="T9" fmla="*/ 2147483647 h 6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6"/>
              <a:gd name="T16" fmla="*/ 0 h 688"/>
              <a:gd name="T17" fmla="*/ 2496 w 2496"/>
              <a:gd name="T18" fmla="*/ 688 h 6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6" h="688">
                <a:moveTo>
                  <a:pt x="0" y="688"/>
                </a:moveTo>
                <a:cubicBezTo>
                  <a:pt x="176" y="436"/>
                  <a:pt x="352" y="184"/>
                  <a:pt x="576" y="112"/>
                </a:cubicBezTo>
                <a:cubicBezTo>
                  <a:pt x="800" y="40"/>
                  <a:pt x="1160" y="264"/>
                  <a:pt x="1344" y="256"/>
                </a:cubicBezTo>
                <a:cubicBezTo>
                  <a:pt x="1528" y="248"/>
                  <a:pt x="1488" y="0"/>
                  <a:pt x="1680" y="64"/>
                </a:cubicBezTo>
                <a:cubicBezTo>
                  <a:pt x="1872" y="128"/>
                  <a:pt x="2360" y="544"/>
                  <a:pt x="2496" y="64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176" name="Freeform 8"/>
          <p:cNvSpPr>
            <a:spLocks/>
          </p:cNvSpPr>
          <p:nvPr/>
        </p:nvSpPr>
        <p:spPr bwMode="auto">
          <a:xfrm>
            <a:off x="2438400" y="3200400"/>
            <a:ext cx="3886200" cy="723900"/>
          </a:xfrm>
          <a:custGeom>
            <a:avLst/>
            <a:gdLst>
              <a:gd name="T0" fmla="*/ 0 w 2448"/>
              <a:gd name="T1" fmla="*/ 0 h 456"/>
              <a:gd name="T2" fmla="*/ 2147483647 w 2448"/>
              <a:gd name="T3" fmla="*/ 2147483647 h 456"/>
              <a:gd name="T4" fmla="*/ 2147483647 w 2448"/>
              <a:gd name="T5" fmla="*/ 2147483647 h 456"/>
              <a:gd name="T6" fmla="*/ 2147483647 w 2448"/>
              <a:gd name="T7" fmla="*/ 2147483647 h 456"/>
              <a:gd name="T8" fmla="*/ 2147483647 w 2448"/>
              <a:gd name="T9" fmla="*/ 0 h 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48"/>
              <a:gd name="T16" fmla="*/ 0 h 456"/>
              <a:gd name="T17" fmla="*/ 2448 w 2448"/>
              <a:gd name="T18" fmla="*/ 456 h 4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48" h="456">
                <a:moveTo>
                  <a:pt x="0" y="0"/>
                </a:moveTo>
                <a:cubicBezTo>
                  <a:pt x="168" y="132"/>
                  <a:pt x="336" y="264"/>
                  <a:pt x="528" y="336"/>
                </a:cubicBezTo>
                <a:cubicBezTo>
                  <a:pt x="720" y="408"/>
                  <a:pt x="960" y="424"/>
                  <a:pt x="1152" y="432"/>
                </a:cubicBezTo>
                <a:cubicBezTo>
                  <a:pt x="1344" y="440"/>
                  <a:pt x="1464" y="456"/>
                  <a:pt x="1680" y="384"/>
                </a:cubicBezTo>
                <a:cubicBezTo>
                  <a:pt x="1896" y="312"/>
                  <a:pt x="2172" y="156"/>
                  <a:pt x="2448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177" name="Freeform 9"/>
          <p:cNvSpPr>
            <a:spLocks/>
          </p:cNvSpPr>
          <p:nvPr/>
        </p:nvSpPr>
        <p:spPr bwMode="auto">
          <a:xfrm>
            <a:off x="2590800" y="2501900"/>
            <a:ext cx="3505200" cy="469900"/>
          </a:xfrm>
          <a:custGeom>
            <a:avLst/>
            <a:gdLst>
              <a:gd name="T0" fmla="*/ 0 w 2448"/>
              <a:gd name="T1" fmla="*/ 2147483647 h 392"/>
              <a:gd name="T2" fmla="*/ 2147483647 w 2448"/>
              <a:gd name="T3" fmla="*/ 2147483647 h 392"/>
              <a:gd name="T4" fmla="*/ 2147483647 w 2448"/>
              <a:gd name="T5" fmla="*/ 2147483647 h 392"/>
              <a:gd name="T6" fmla="*/ 2147483647 w 2448"/>
              <a:gd name="T7" fmla="*/ 2147483647 h 392"/>
              <a:gd name="T8" fmla="*/ 0 60000 65536"/>
              <a:gd name="T9" fmla="*/ 0 60000 65536"/>
              <a:gd name="T10" fmla="*/ 0 60000 65536"/>
              <a:gd name="T11" fmla="*/ 0 60000 65536"/>
              <a:gd name="T12" fmla="*/ 0 w 2448"/>
              <a:gd name="T13" fmla="*/ 0 h 392"/>
              <a:gd name="T14" fmla="*/ 2448 w 2448"/>
              <a:gd name="T15" fmla="*/ 392 h 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48" h="392">
                <a:moveTo>
                  <a:pt x="0" y="256"/>
                </a:moveTo>
                <a:cubicBezTo>
                  <a:pt x="112" y="324"/>
                  <a:pt x="224" y="392"/>
                  <a:pt x="480" y="352"/>
                </a:cubicBezTo>
                <a:cubicBezTo>
                  <a:pt x="736" y="312"/>
                  <a:pt x="1208" y="32"/>
                  <a:pt x="1536" y="16"/>
                </a:cubicBezTo>
                <a:cubicBezTo>
                  <a:pt x="1864" y="0"/>
                  <a:pt x="2156" y="128"/>
                  <a:pt x="2448" y="256"/>
                </a:cubicBezTo>
              </a:path>
            </a:pathLst>
          </a:custGeom>
          <a:noFill/>
          <a:ln w="190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220169" name="Text Box 10"/>
          <p:cNvSpPr txBox="1">
            <a:spLocks noChangeArrowheads="1"/>
          </p:cNvSpPr>
          <p:nvPr/>
        </p:nvSpPr>
        <p:spPr bwMode="auto">
          <a:xfrm>
            <a:off x="2286000" y="4114801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4800600" y="3886200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3200" b="1">
                <a:solidFill>
                  <a:srgbClr val="FF3300"/>
                </a:solidFill>
                <a:ea typeface="宋体" panose="02010600030101010101" pitchFamily="2" charset="-122"/>
              </a:rPr>
              <a:t>…</a:t>
            </a:r>
            <a:endParaRPr kumimoji="0" lang="en-US" altLang="en-US" sz="3200" b="1">
              <a:solidFill>
                <a:srgbClr val="FF3300"/>
              </a:solidFill>
            </a:endParaRPr>
          </a:p>
        </p:txBody>
      </p:sp>
      <p:sp>
        <p:nvSpPr>
          <p:cNvPr id="7183" name="Freeform 15"/>
          <p:cNvSpPr>
            <a:spLocks/>
          </p:cNvSpPr>
          <p:nvPr/>
        </p:nvSpPr>
        <p:spPr bwMode="auto">
          <a:xfrm>
            <a:off x="2438400" y="3200400"/>
            <a:ext cx="3886200" cy="1828800"/>
          </a:xfrm>
          <a:custGeom>
            <a:avLst/>
            <a:gdLst>
              <a:gd name="T0" fmla="*/ 0 w 2448"/>
              <a:gd name="T1" fmla="*/ 0 h 1152"/>
              <a:gd name="T2" fmla="*/ 2147483647 w 2448"/>
              <a:gd name="T3" fmla="*/ 2147483647 h 1152"/>
              <a:gd name="T4" fmla="*/ 2147483647 w 2448"/>
              <a:gd name="T5" fmla="*/ 2147483647 h 1152"/>
              <a:gd name="T6" fmla="*/ 2147483647 w 2448"/>
              <a:gd name="T7" fmla="*/ 2147483647 h 1152"/>
              <a:gd name="T8" fmla="*/ 2147483647 w 2448"/>
              <a:gd name="T9" fmla="*/ 2147483647 h 1152"/>
              <a:gd name="T10" fmla="*/ 2147483647 w 2448"/>
              <a:gd name="T11" fmla="*/ 2147483647 h 1152"/>
              <a:gd name="T12" fmla="*/ 2147483647 w 2448"/>
              <a:gd name="T13" fmla="*/ 2147483647 h 1152"/>
              <a:gd name="T14" fmla="*/ 2147483647 w 2448"/>
              <a:gd name="T15" fmla="*/ 2147483647 h 1152"/>
              <a:gd name="T16" fmla="*/ 2147483647 w 2448"/>
              <a:gd name="T17" fmla="*/ 2147483647 h 1152"/>
              <a:gd name="T18" fmla="*/ 2147483647 w 2448"/>
              <a:gd name="T19" fmla="*/ 2147483647 h 1152"/>
              <a:gd name="T20" fmla="*/ 2147483647 w 2448"/>
              <a:gd name="T21" fmla="*/ 2147483647 h 1152"/>
              <a:gd name="T22" fmla="*/ 2147483647 w 2448"/>
              <a:gd name="T23" fmla="*/ 2147483647 h 1152"/>
              <a:gd name="T24" fmla="*/ 2147483647 w 2448"/>
              <a:gd name="T25" fmla="*/ 2147483647 h 1152"/>
              <a:gd name="T26" fmla="*/ 2147483647 w 2448"/>
              <a:gd name="T27" fmla="*/ 0 h 115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448"/>
              <a:gd name="T43" fmla="*/ 0 h 1152"/>
              <a:gd name="T44" fmla="*/ 2448 w 2448"/>
              <a:gd name="T45" fmla="*/ 1152 h 115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448" h="1152">
                <a:moveTo>
                  <a:pt x="0" y="0"/>
                </a:moveTo>
                <a:cubicBezTo>
                  <a:pt x="60" y="152"/>
                  <a:pt x="120" y="304"/>
                  <a:pt x="240" y="384"/>
                </a:cubicBezTo>
                <a:cubicBezTo>
                  <a:pt x="360" y="464"/>
                  <a:pt x="600" y="464"/>
                  <a:pt x="720" y="480"/>
                </a:cubicBezTo>
                <a:cubicBezTo>
                  <a:pt x="840" y="496"/>
                  <a:pt x="896" y="480"/>
                  <a:pt x="960" y="480"/>
                </a:cubicBezTo>
                <a:cubicBezTo>
                  <a:pt x="1024" y="480"/>
                  <a:pt x="1080" y="456"/>
                  <a:pt x="1104" y="480"/>
                </a:cubicBezTo>
                <a:cubicBezTo>
                  <a:pt x="1128" y="504"/>
                  <a:pt x="1160" y="568"/>
                  <a:pt x="1104" y="624"/>
                </a:cubicBezTo>
                <a:cubicBezTo>
                  <a:pt x="1048" y="680"/>
                  <a:pt x="872" y="760"/>
                  <a:pt x="768" y="816"/>
                </a:cubicBezTo>
                <a:cubicBezTo>
                  <a:pt x="664" y="872"/>
                  <a:pt x="512" y="904"/>
                  <a:pt x="480" y="960"/>
                </a:cubicBezTo>
                <a:cubicBezTo>
                  <a:pt x="448" y="1016"/>
                  <a:pt x="504" y="1152"/>
                  <a:pt x="576" y="1152"/>
                </a:cubicBezTo>
                <a:cubicBezTo>
                  <a:pt x="648" y="1152"/>
                  <a:pt x="808" y="1040"/>
                  <a:pt x="912" y="960"/>
                </a:cubicBezTo>
                <a:cubicBezTo>
                  <a:pt x="1016" y="880"/>
                  <a:pt x="1136" y="736"/>
                  <a:pt x="1200" y="672"/>
                </a:cubicBezTo>
                <a:cubicBezTo>
                  <a:pt x="1264" y="608"/>
                  <a:pt x="1192" y="608"/>
                  <a:pt x="1296" y="576"/>
                </a:cubicBezTo>
                <a:cubicBezTo>
                  <a:pt x="1400" y="544"/>
                  <a:pt x="1632" y="576"/>
                  <a:pt x="1824" y="480"/>
                </a:cubicBezTo>
                <a:cubicBezTo>
                  <a:pt x="2016" y="384"/>
                  <a:pt x="2232" y="192"/>
                  <a:pt x="2448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13" name="Freeform 12"/>
          <p:cNvSpPr/>
          <p:nvPr/>
        </p:nvSpPr>
        <p:spPr>
          <a:xfrm>
            <a:off x="2366963" y="3124201"/>
            <a:ext cx="3987800" cy="1914525"/>
          </a:xfrm>
          <a:custGeom>
            <a:avLst/>
            <a:gdLst>
              <a:gd name="connsiteX0" fmla="*/ 71120 w 3987800"/>
              <a:gd name="connsiteY0" fmla="*/ 58420 h 1915160"/>
              <a:gd name="connsiteX1" fmla="*/ 71120 w 3987800"/>
              <a:gd name="connsiteY1" fmla="*/ 119380 h 1915160"/>
              <a:gd name="connsiteX2" fmla="*/ 497840 w 3987800"/>
              <a:gd name="connsiteY2" fmla="*/ 774700 h 1915160"/>
              <a:gd name="connsiteX3" fmla="*/ 1762760 w 3987800"/>
              <a:gd name="connsiteY3" fmla="*/ 789940 h 1915160"/>
              <a:gd name="connsiteX4" fmla="*/ 1762760 w 3987800"/>
              <a:gd name="connsiteY4" fmla="*/ 1125220 h 1915160"/>
              <a:gd name="connsiteX5" fmla="*/ 909320 w 3987800"/>
              <a:gd name="connsiteY5" fmla="*/ 1536700 h 1915160"/>
              <a:gd name="connsiteX6" fmla="*/ 924560 w 3987800"/>
              <a:gd name="connsiteY6" fmla="*/ 1841500 h 1915160"/>
              <a:gd name="connsiteX7" fmla="*/ 1076960 w 3987800"/>
              <a:gd name="connsiteY7" fmla="*/ 1871980 h 1915160"/>
              <a:gd name="connsiteX8" fmla="*/ 1503680 w 3987800"/>
              <a:gd name="connsiteY8" fmla="*/ 1582420 h 1915160"/>
              <a:gd name="connsiteX9" fmla="*/ 2067560 w 3987800"/>
              <a:gd name="connsiteY9" fmla="*/ 988060 h 1915160"/>
              <a:gd name="connsiteX10" fmla="*/ 2463800 w 3987800"/>
              <a:gd name="connsiteY10" fmla="*/ 942340 h 1915160"/>
              <a:gd name="connsiteX11" fmla="*/ 2829560 w 3987800"/>
              <a:gd name="connsiteY11" fmla="*/ 881380 h 1915160"/>
              <a:gd name="connsiteX12" fmla="*/ 3103880 w 3987800"/>
              <a:gd name="connsiteY12" fmla="*/ 744220 h 1915160"/>
              <a:gd name="connsiteX13" fmla="*/ 3302000 w 3987800"/>
              <a:gd name="connsiteY13" fmla="*/ 607060 h 1915160"/>
              <a:gd name="connsiteX14" fmla="*/ 3591560 w 3987800"/>
              <a:gd name="connsiteY14" fmla="*/ 363220 h 1915160"/>
              <a:gd name="connsiteX15" fmla="*/ 3835400 w 3987800"/>
              <a:gd name="connsiteY15" fmla="*/ 134620 h 1915160"/>
              <a:gd name="connsiteX16" fmla="*/ 3987800 w 3987800"/>
              <a:gd name="connsiteY16" fmla="*/ 12700 h 191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87800" h="1915160">
                <a:moveTo>
                  <a:pt x="71120" y="58420"/>
                </a:moveTo>
                <a:cubicBezTo>
                  <a:pt x="35560" y="29210"/>
                  <a:pt x="0" y="0"/>
                  <a:pt x="71120" y="119380"/>
                </a:cubicBezTo>
                <a:cubicBezTo>
                  <a:pt x="142240" y="238760"/>
                  <a:pt x="215900" y="662940"/>
                  <a:pt x="497840" y="774700"/>
                </a:cubicBezTo>
                <a:cubicBezTo>
                  <a:pt x="779780" y="886460"/>
                  <a:pt x="1551940" y="731520"/>
                  <a:pt x="1762760" y="789940"/>
                </a:cubicBezTo>
                <a:cubicBezTo>
                  <a:pt x="1973580" y="848360"/>
                  <a:pt x="1905000" y="1000760"/>
                  <a:pt x="1762760" y="1125220"/>
                </a:cubicBezTo>
                <a:cubicBezTo>
                  <a:pt x="1620520" y="1249680"/>
                  <a:pt x="1049020" y="1417320"/>
                  <a:pt x="909320" y="1536700"/>
                </a:cubicBezTo>
                <a:cubicBezTo>
                  <a:pt x="769620" y="1656080"/>
                  <a:pt x="896620" y="1785620"/>
                  <a:pt x="924560" y="1841500"/>
                </a:cubicBezTo>
                <a:cubicBezTo>
                  <a:pt x="952500" y="1897380"/>
                  <a:pt x="980440" y="1915160"/>
                  <a:pt x="1076960" y="1871980"/>
                </a:cubicBezTo>
                <a:cubicBezTo>
                  <a:pt x="1173480" y="1828800"/>
                  <a:pt x="1338580" y="1729740"/>
                  <a:pt x="1503680" y="1582420"/>
                </a:cubicBezTo>
                <a:cubicBezTo>
                  <a:pt x="1668780" y="1435100"/>
                  <a:pt x="1907540" y="1094740"/>
                  <a:pt x="2067560" y="988060"/>
                </a:cubicBezTo>
                <a:cubicBezTo>
                  <a:pt x="2227580" y="881380"/>
                  <a:pt x="2336800" y="960120"/>
                  <a:pt x="2463800" y="942340"/>
                </a:cubicBezTo>
                <a:cubicBezTo>
                  <a:pt x="2590800" y="924560"/>
                  <a:pt x="2722880" y="914400"/>
                  <a:pt x="2829560" y="881380"/>
                </a:cubicBezTo>
                <a:cubicBezTo>
                  <a:pt x="2936240" y="848360"/>
                  <a:pt x="3025140" y="789940"/>
                  <a:pt x="3103880" y="744220"/>
                </a:cubicBezTo>
                <a:cubicBezTo>
                  <a:pt x="3182620" y="698500"/>
                  <a:pt x="3220720" y="670560"/>
                  <a:pt x="3302000" y="607060"/>
                </a:cubicBezTo>
                <a:cubicBezTo>
                  <a:pt x="3383280" y="543560"/>
                  <a:pt x="3502660" y="441960"/>
                  <a:pt x="3591560" y="363220"/>
                </a:cubicBezTo>
                <a:cubicBezTo>
                  <a:pt x="3680460" y="284480"/>
                  <a:pt x="3769360" y="193040"/>
                  <a:pt x="3835400" y="134620"/>
                </a:cubicBezTo>
                <a:cubicBezTo>
                  <a:pt x="3901440" y="76200"/>
                  <a:pt x="3944620" y="44450"/>
                  <a:pt x="3987800" y="1270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6231761"/>
      </p:ext>
    </p:extLst>
  </p:cSld>
  <p:clrMapOvr>
    <a:masterClrMapping/>
  </p:clrMapOvr>
  <p:transition advTm="250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 animBg="1"/>
      <p:bldP spid="7175" grpId="0" animBg="1"/>
      <p:bldP spid="7176" grpId="0" animBg="1"/>
      <p:bldP spid="7177" grpId="0" animBg="1"/>
      <p:bldP spid="7179" grpId="0"/>
      <p:bldP spid="7183" grpId="0" animBg="1"/>
      <p:bldP spid="7183" grpId="1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9007-989D-472E-94DD-831D6F08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E908F-0DFA-4873-84CD-3844C0DAC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Input:</a:t>
            </a:r>
          </a:p>
          <a:p>
            <a:pPr lvl="1"/>
            <a:r>
              <a:rPr lang="en-US"/>
              <a:t>Training Corpus</a:t>
            </a:r>
          </a:p>
          <a:p>
            <a:pPr lvl="2"/>
            <a:r>
              <a:rPr lang="en-US"/>
              <a:t>A bunch of documents</a:t>
            </a:r>
          </a:p>
          <a:p>
            <a:pPr lvl="1"/>
            <a:r>
              <a:rPr lang="en-US"/>
              <a:t>Dimensionality of the embedded space</a:t>
            </a:r>
          </a:p>
          <a:p>
            <a:pPr lvl="1"/>
            <a:r>
              <a:rPr lang="en-US"/>
              <a:t>Some other hyper-parameters as well</a:t>
            </a:r>
          </a:p>
          <a:p>
            <a:r>
              <a:rPr lang="en-US"/>
              <a:t>Output:</a:t>
            </a:r>
          </a:p>
          <a:p>
            <a:pPr lvl="1"/>
            <a:r>
              <a:rPr lang="en-US"/>
              <a:t>Vector representation of every word in training corpus</a:t>
            </a:r>
          </a:p>
        </p:txBody>
      </p:sp>
    </p:spTree>
    <p:extLst>
      <p:ext uri="{BB962C8B-B14F-4D97-AF65-F5344CB8AC3E}">
        <p14:creationId xmlns:p14="http://schemas.microsoft.com/office/powerpoint/2010/main" val="1220374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2A3C-EFEE-45BE-A86D-16D59159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Skip-gram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5547-BEE7-44BD-A8B3-8E30F6B3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C296D-7B80-440B-BDDC-2EF235071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57" y="0"/>
            <a:ext cx="11019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78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7D8C-68F7-4AF1-81BD-D26620CB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C1848-1A77-4895-8220-A8B5EAC0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6059A-CA58-4E7B-89A2-44DBCD247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84"/>
          <a:stretch/>
        </p:blipFill>
        <p:spPr>
          <a:xfrm>
            <a:off x="749617" y="333823"/>
            <a:ext cx="8315325" cy="4189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643EB-F9DC-49A7-8C6B-20D2485B75C8}"/>
              </a:ext>
            </a:extLst>
          </p:cNvPr>
          <p:cNvSpPr txBox="1"/>
          <p:nvPr/>
        </p:nvSpPr>
        <p:spPr>
          <a:xfrm flipH="1">
            <a:off x="9490933" y="2926081"/>
            <a:ext cx="261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Vector representation of the words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E13DD5-05DC-422B-8062-340E483C31F3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7680961" y="3249247"/>
            <a:ext cx="1809972" cy="503355"/>
          </a:xfrm>
          <a:prstGeom prst="straightConnector1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26D6E1D-DCEA-4CF6-B3DC-489EEB60B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50" y="4523591"/>
            <a:ext cx="7983527" cy="15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0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8A15-ACDC-4BB4-8C70-05396F9E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E8E9D-B218-4140-937C-7EB5E68C5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66D9E-8D66-46BB-AF6F-BF39EC04F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"/>
          <a:stretch/>
        </p:blipFill>
        <p:spPr>
          <a:xfrm>
            <a:off x="331763" y="317351"/>
            <a:ext cx="10770129" cy="6357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85144D-123A-4C08-9B63-9332948AC176}"/>
              </a:ext>
            </a:extLst>
          </p:cNvPr>
          <p:cNvSpPr txBox="1"/>
          <p:nvPr/>
        </p:nvSpPr>
        <p:spPr>
          <a:xfrm flipH="1">
            <a:off x="9490933" y="2926081"/>
            <a:ext cx="2611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err="1">
                <a:solidFill>
                  <a:srgbClr val="FF0000"/>
                </a:solidFill>
              </a:rPr>
              <a:t>Softmax</a:t>
            </a:r>
            <a:endParaRPr lang="en-US" sz="2800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757D08-13B4-46D5-A9AE-3E1761430A1F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7680961" y="3187691"/>
            <a:ext cx="1809972" cy="564911"/>
          </a:xfrm>
          <a:prstGeom prst="straightConnector1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1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84339-B3A8-42F2-9012-4BCEB0F85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"/>
          <a:stretch/>
        </p:blipFill>
        <p:spPr>
          <a:xfrm>
            <a:off x="1624405" y="30889"/>
            <a:ext cx="8955742" cy="6720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6C697-673E-44D2-99C1-23F701398079}"/>
              </a:ext>
            </a:extLst>
          </p:cNvPr>
          <p:cNvSpPr/>
          <p:nvPr/>
        </p:nvSpPr>
        <p:spPr>
          <a:xfrm>
            <a:off x="9821732" y="5701553"/>
            <a:ext cx="833717" cy="111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61C649-AAAE-A72E-B1AA-0D48057E5ECA}"/>
                  </a:ext>
                </a:extLst>
              </p14:cNvPr>
              <p14:cNvContentPartPr/>
              <p14:nvPr/>
            </p14:nvContentPartPr>
            <p14:xfrm>
              <a:off x="10006213" y="2514453"/>
              <a:ext cx="90360" cy="7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61C649-AAAE-A72E-B1AA-0D48057E5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1093" y="2499333"/>
                <a:ext cx="12096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483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8636-4E5B-4E2E-A227-AD377DC7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43B21-0D93-4F0C-B6A2-231D6C641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F3D06-051D-44C1-921F-99A1909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710345" cy="62341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2B9EE1-2367-4C8A-BAAD-1580C2DF67AE}"/>
              </a:ext>
            </a:extLst>
          </p:cNvPr>
          <p:cNvSpPr/>
          <p:nvPr/>
        </p:nvSpPr>
        <p:spPr>
          <a:xfrm>
            <a:off x="9068697" y="5545567"/>
            <a:ext cx="833717" cy="111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46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8E21-8EB9-4BC0-9389-EE0AF1A9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25A0-77A2-42FD-99CF-1875445F3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Not scalable</a:t>
            </a:r>
          </a:p>
          <a:p>
            <a:pPr lvl="1"/>
            <a:r>
              <a:rPr lang="en-US"/>
              <a:t>Group phrases into a single word</a:t>
            </a:r>
          </a:p>
          <a:p>
            <a:pPr lvl="1"/>
            <a:r>
              <a:rPr lang="en-US"/>
              <a:t>Subsampling</a:t>
            </a:r>
          </a:p>
          <a:p>
            <a:pPr lvl="1"/>
            <a:r>
              <a:rPr lang="en-US"/>
              <a:t>Negative sampling</a:t>
            </a:r>
          </a:p>
          <a:p>
            <a:r>
              <a:rPr lang="en-US"/>
              <a:t>Needs large amount of data to train</a:t>
            </a:r>
          </a:p>
          <a:p>
            <a:r>
              <a:rPr lang="en-US"/>
              <a:t>Transductive</a:t>
            </a:r>
            <a:endParaRPr lang="en-US" i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0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896E1B-8091-4284-B692-374E9501C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344" y="0"/>
            <a:ext cx="6041316" cy="2468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C86D54-202F-4C34-8DC8-D5EA22C8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6E896-A30F-4A69-A699-D6BDA6447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27" y="1400446"/>
            <a:ext cx="10515600" cy="4351338"/>
          </a:xfrm>
        </p:spPr>
        <p:txBody>
          <a:bodyPr/>
          <a:lstStyle/>
          <a:p>
            <a:r>
              <a:rPr lang="en-US"/>
              <a:t>Some words are very frequent</a:t>
            </a:r>
          </a:p>
          <a:p>
            <a:pPr lvl="1"/>
            <a:r>
              <a:rPr lang="en-US"/>
              <a:t>Ex: the, a, into, as, etc.</a:t>
            </a:r>
          </a:p>
          <a:p>
            <a:r>
              <a:rPr lang="en-US"/>
              <a:t>We don’t need such a large training corpus to compute their vectors</a:t>
            </a:r>
          </a:p>
          <a:p>
            <a:pPr lvl="1"/>
            <a:r>
              <a:rPr lang="en-US"/>
              <a:t>They are not meaningful anyways</a:t>
            </a:r>
          </a:p>
          <a:p>
            <a:r>
              <a:rPr lang="en-US"/>
              <a:t>They don’t contribute to the context of word either</a:t>
            </a:r>
          </a:p>
          <a:p>
            <a:r>
              <a:rPr lang="en-US"/>
              <a:t>Solution:</a:t>
            </a:r>
          </a:p>
          <a:p>
            <a:pPr lvl="1"/>
            <a:r>
              <a:rPr lang="en-US"/>
              <a:t>Remove from training corpus!</a:t>
            </a:r>
          </a:p>
          <a:p>
            <a:pPr lvl="1"/>
            <a:r>
              <a:rPr lang="en-US"/>
              <a:t>Higher the frequency, more is the likelihood of being removed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1869D-6387-43A2-A614-39DAD2692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24" y="5052738"/>
            <a:ext cx="2371742" cy="809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DCF1F-E9F7-4F06-B5B6-D5491AD4F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39" y="5946793"/>
            <a:ext cx="9696521" cy="2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4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218E-A2A8-478A-823B-2E1D7518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AFCC5-2604-4E29-BC70-3C6C9F180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/>
                  <a:t>For each word, you are updating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/>
                  <a:t> parameters</a:t>
                </a:r>
              </a:p>
              <a:p>
                <a:pPr lvl="1"/>
                <a:r>
                  <a:rPr lang="en-US"/>
                  <a:t>|T| is huge</a:t>
                </a:r>
              </a:p>
              <a:p>
                <a:pPr lvl="2"/>
                <a:r>
                  <a:rPr lang="en-US"/>
                  <a:t>Number of words in the vocabulary</a:t>
                </a:r>
              </a:p>
              <a:p>
                <a:pPr lvl="1"/>
                <a:r>
                  <a:rPr lang="en-US"/>
                  <a:t>Can we reduce |T|?</a:t>
                </a:r>
              </a:p>
              <a:p>
                <a:pPr lvl="1"/>
                <a:endParaRPr lang="en-US"/>
              </a:p>
              <a:p>
                <a:r>
                  <a:rPr lang="en-US"/>
                  <a:t>Two kinds of words</a:t>
                </a:r>
              </a:p>
              <a:p>
                <a:pPr lvl="1"/>
                <a:r>
                  <a:rPr lang="en-US"/>
                  <a:t>Positive words: words that have appeared in your context</a:t>
                </a:r>
              </a:p>
              <a:p>
                <a:pPr lvl="1"/>
                <a:r>
                  <a:rPr lang="en-US"/>
                  <a:t>Negative words: words that have NOT appeared in your context</a:t>
                </a:r>
              </a:p>
              <a:p>
                <a:r>
                  <a:rPr lang="en-US"/>
                  <a:t>Which is the bigger set?</a:t>
                </a:r>
              </a:p>
              <a:p>
                <a:r>
                  <a:rPr lang="en-US"/>
                  <a:t>Let us update only the positive words and a small number of negative words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AFCC5-2604-4E29-BC70-3C6C9F180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043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14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465C-CE13-4589-85B5-6DD86B4C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E4D5-DAD6-4554-93BC-C54B5CCE4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Which negative words should we update?</a:t>
            </a:r>
          </a:p>
          <a:p>
            <a:r>
              <a:rPr lang="en-US"/>
              <a:t>Frequent negative words!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449CA-801C-43CC-9818-9F17B63A9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82" y="2915147"/>
            <a:ext cx="3454158" cy="11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619" name="Group 2"/>
          <p:cNvGrpSpPr>
            <a:grpSpLocks/>
          </p:cNvGrpSpPr>
          <p:nvPr/>
        </p:nvGrpSpPr>
        <p:grpSpPr bwMode="auto">
          <a:xfrm>
            <a:off x="2514600" y="1143000"/>
            <a:ext cx="7162800" cy="5105400"/>
            <a:chOff x="1152" y="1344"/>
            <a:chExt cx="3408" cy="2064"/>
          </a:xfrm>
        </p:grpSpPr>
        <p:sp>
          <p:nvSpPr>
            <p:cNvPr id="367620" name="Oval 3"/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</a:p>
          </p:txBody>
        </p:sp>
        <p:sp>
          <p:nvSpPr>
            <p:cNvPr id="367621" name="Oval 4"/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67622" name="Oval 5"/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3</a:t>
              </a:r>
            </a:p>
          </p:txBody>
        </p:sp>
        <p:sp>
          <p:nvSpPr>
            <p:cNvPr id="367623" name="Oval 6"/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2</a:t>
              </a:r>
            </a:p>
          </p:txBody>
        </p:sp>
        <p:sp>
          <p:nvSpPr>
            <p:cNvPr id="367624" name="Oval 7"/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5</a:t>
              </a:r>
            </a:p>
          </p:txBody>
        </p:sp>
        <p:sp>
          <p:nvSpPr>
            <p:cNvPr id="367625" name="Oval 8"/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6</a:t>
              </a:r>
            </a:p>
          </p:txBody>
        </p:sp>
        <p:sp>
          <p:nvSpPr>
            <p:cNvPr id="367626" name="Oval 9"/>
            <p:cNvSpPr>
              <a:spLocks noChangeArrowheads="1"/>
            </p:cNvSpPr>
            <p:nvPr/>
          </p:nvSpPr>
          <p:spPr bwMode="auto">
            <a:xfrm>
              <a:off x="2640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7</a:t>
              </a:r>
            </a:p>
          </p:txBody>
        </p:sp>
        <p:sp>
          <p:nvSpPr>
            <p:cNvPr id="367627" name="Oval 10"/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9</a:t>
              </a:r>
            </a:p>
          </p:txBody>
        </p:sp>
        <p:sp>
          <p:nvSpPr>
            <p:cNvPr id="367628" name="Oval 11"/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10</a:t>
              </a:r>
            </a:p>
          </p:txBody>
        </p:sp>
        <p:sp>
          <p:nvSpPr>
            <p:cNvPr id="367629" name="Oval 12"/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8</a:t>
              </a:r>
            </a:p>
          </p:txBody>
        </p:sp>
        <p:sp>
          <p:nvSpPr>
            <p:cNvPr id="367630" name="Oval 13"/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67631" name="Oval 14"/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67632" name="Line 15"/>
            <p:cNvSpPr>
              <a:spLocks noChangeShapeType="1"/>
            </p:cNvSpPr>
            <p:nvPr/>
          </p:nvSpPr>
          <p:spPr bwMode="auto">
            <a:xfrm>
              <a:off x="1296" y="220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3" name="Line 16"/>
            <p:cNvSpPr>
              <a:spLocks noChangeShapeType="1"/>
            </p:cNvSpPr>
            <p:nvPr/>
          </p:nvSpPr>
          <p:spPr bwMode="auto">
            <a:xfrm>
              <a:off x="1440" y="2064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4" name="Line 17"/>
            <p:cNvSpPr>
              <a:spLocks noChangeShapeType="1"/>
            </p:cNvSpPr>
            <p:nvPr/>
          </p:nvSpPr>
          <p:spPr bwMode="auto">
            <a:xfrm flipV="1">
              <a:off x="1344" y="187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5" name="Line 18"/>
            <p:cNvSpPr>
              <a:spLocks noChangeShapeType="1"/>
            </p:cNvSpPr>
            <p:nvPr/>
          </p:nvSpPr>
          <p:spPr bwMode="auto">
            <a:xfrm>
              <a:off x="1920" y="1872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6" name="Line 19"/>
            <p:cNvSpPr>
              <a:spLocks noChangeShapeType="1"/>
            </p:cNvSpPr>
            <p:nvPr/>
          </p:nvSpPr>
          <p:spPr bwMode="auto">
            <a:xfrm flipV="1">
              <a:off x="1776" y="235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7" name="Line 20"/>
            <p:cNvSpPr>
              <a:spLocks noChangeShapeType="1"/>
            </p:cNvSpPr>
            <p:nvPr/>
          </p:nvSpPr>
          <p:spPr bwMode="auto">
            <a:xfrm>
              <a:off x="1728" y="259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8" name="Line 21"/>
            <p:cNvSpPr>
              <a:spLocks noChangeShapeType="1"/>
            </p:cNvSpPr>
            <p:nvPr/>
          </p:nvSpPr>
          <p:spPr bwMode="auto">
            <a:xfrm flipV="1">
              <a:off x="2448" y="2784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9" name="Line 22"/>
            <p:cNvSpPr>
              <a:spLocks noChangeShapeType="1"/>
            </p:cNvSpPr>
            <p:nvPr/>
          </p:nvSpPr>
          <p:spPr bwMode="auto">
            <a:xfrm>
              <a:off x="2400" y="302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0" name="Line 23"/>
            <p:cNvSpPr>
              <a:spLocks noChangeShapeType="1"/>
            </p:cNvSpPr>
            <p:nvPr/>
          </p:nvSpPr>
          <p:spPr bwMode="auto">
            <a:xfrm flipH="1">
              <a:off x="2832" y="292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1" name="Line 24"/>
            <p:cNvSpPr>
              <a:spLocks noChangeShapeType="1"/>
            </p:cNvSpPr>
            <p:nvPr/>
          </p:nvSpPr>
          <p:spPr bwMode="auto">
            <a:xfrm>
              <a:off x="3312" y="2112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2" name="Line 25"/>
            <p:cNvSpPr>
              <a:spLocks noChangeShapeType="1"/>
            </p:cNvSpPr>
            <p:nvPr/>
          </p:nvSpPr>
          <p:spPr bwMode="auto">
            <a:xfrm flipV="1">
              <a:off x="3936" y="187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3" name="Line 26"/>
            <p:cNvSpPr>
              <a:spLocks noChangeShapeType="1"/>
            </p:cNvSpPr>
            <p:nvPr/>
          </p:nvSpPr>
          <p:spPr bwMode="auto">
            <a:xfrm>
              <a:off x="3936" y="1488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4" name="Line 27"/>
            <p:cNvSpPr>
              <a:spLocks noChangeShapeType="1"/>
            </p:cNvSpPr>
            <p:nvPr/>
          </p:nvSpPr>
          <p:spPr bwMode="auto">
            <a:xfrm flipV="1">
              <a:off x="3264" y="1440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5" name="Line 28"/>
            <p:cNvSpPr>
              <a:spLocks noChangeShapeType="1"/>
            </p:cNvSpPr>
            <p:nvPr/>
          </p:nvSpPr>
          <p:spPr bwMode="auto">
            <a:xfrm>
              <a:off x="3120" y="168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6" name="Line 29"/>
            <p:cNvSpPr>
              <a:spLocks noChangeShapeType="1"/>
            </p:cNvSpPr>
            <p:nvPr/>
          </p:nvSpPr>
          <p:spPr bwMode="auto">
            <a:xfrm>
              <a:off x="3792" y="158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7" name="Line 30"/>
            <p:cNvSpPr>
              <a:spLocks noChangeShapeType="1"/>
            </p:cNvSpPr>
            <p:nvPr/>
          </p:nvSpPr>
          <p:spPr bwMode="auto">
            <a:xfrm>
              <a:off x="1920" y="1824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8" name="Line 31"/>
            <p:cNvSpPr>
              <a:spLocks noChangeShapeType="1"/>
            </p:cNvSpPr>
            <p:nvPr/>
          </p:nvSpPr>
          <p:spPr bwMode="auto">
            <a:xfrm flipV="1">
              <a:off x="2304" y="2160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7649" name="Rectangle 3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274638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Random walk with restart</a:t>
            </a:r>
          </a:p>
        </p:txBody>
      </p:sp>
      <p:sp>
        <p:nvSpPr>
          <p:cNvPr id="46119" name="AutoShape 39"/>
          <p:cNvSpPr>
            <a:spLocks noChangeArrowheads="1"/>
          </p:cNvSpPr>
          <p:nvPr/>
        </p:nvSpPr>
        <p:spPr bwMode="auto">
          <a:xfrm>
            <a:off x="3276600" y="38100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43" name="Oval 5"/>
          <p:cNvSpPr>
            <a:spLocks noChangeArrowheads="1"/>
          </p:cNvSpPr>
          <p:nvPr/>
        </p:nvSpPr>
        <p:spPr bwMode="auto">
          <a:xfrm>
            <a:off x="4221164" y="3048001"/>
            <a:ext cx="604837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44" name="Oval 5"/>
          <p:cNvSpPr>
            <a:spLocks noChangeArrowheads="1"/>
          </p:cNvSpPr>
          <p:nvPr/>
        </p:nvSpPr>
        <p:spPr bwMode="auto">
          <a:xfrm>
            <a:off x="3525839" y="2093914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45" name="Oval 5"/>
          <p:cNvSpPr>
            <a:spLocks noChangeArrowheads="1"/>
          </p:cNvSpPr>
          <p:nvPr/>
        </p:nvSpPr>
        <p:spPr bwMode="auto">
          <a:xfrm>
            <a:off x="6461126" y="2587626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7759701" y="2911476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47" name="AutoShape 39"/>
          <p:cNvSpPr>
            <a:spLocks noChangeArrowheads="1"/>
          </p:cNvSpPr>
          <p:nvPr/>
        </p:nvSpPr>
        <p:spPr bwMode="auto">
          <a:xfrm>
            <a:off x="7788275" y="299085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50" name="Oval 49"/>
          <p:cNvSpPr/>
          <p:nvPr/>
        </p:nvSpPr>
        <p:spPr>
          <a:xfrm>
            <a:off x="7178676" y="32924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92876" y="34290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30876" y="35814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968876" y="37338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4632326" y="4718051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49" name="AutoShape 39"/>
          <p:cNvSpPr>
            <a:spLocks noChangeArrowheads="1"/>
          </p:cNvSpPr>
          <p:nvPr/>
        </p:nvSpPr>
        <p:spPr bwMode="auto">
          <a:xfrm>
            <a:off x="3276600" y="38100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6461126" y="2570164"/>
            <a:ext cx="606425" cy="593725"/>
          </a:xfrm>
          <a:prstGeom prst="ellipse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6324601" y="1371601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7775576" y="1143001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9070976" y="1844676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58" name="AutoShape 39"/>
          <p:cNvSpPr>
            <a:spLocks noChangeArrowheads="1"/>
          </p:cNvSpPr>
          <p:nvPr/>
        </p:nvSpPr>
        <p:spPr bwMode="auto">
          <a:xfrm>
            <a:off x="9094788" y="1920875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59" name="Oval 58"/>
          <p:cNvSpPr/>
          <p:nvPr/>
        </p:nvSpPr>
        <p:spPr>
          <a:xfrm>
            <a:off x="8245476" y="24384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162801" y="27590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111876" y="31242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410201" y="33528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648201" y="35972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4" name="AutoShape 39"/>
          <p:cNvSpPr>
            <a:spLocks noChangeArrowheads="1"/>
          </p:cNvSpPr>
          <p:nvPr/>
        </p:nvSpPr>
        <p:spPr bwMode="auto">
          <a:xfrm>
            <a:off x="3276600" y="38100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2520950" y="2679701"/>
            <a:ext cx="604838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3525839" y="2093914"/>
            <a:ext cx="606425" cy="593725"/>
          </a:xfrm>
          <a:prstGeom prst="ellipse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67" name="Oval 5"/>
          <p:cNvSpPr>
            <a:spLocks noChangeArrowheads="1"/>
          </p:cNvSpPr>
          <p:nvPr/>
        </p:nvSpPr>
        <p:spPr bwMode="auto">
          <a:xfrm>
            <a:off x="6461126" y="2570164"/>
            <a:ext cx="606425" cy="593725"/>
          </a:xfrm>
          <a:prstGeom prst="ellipse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auto">
          <a:xfrm>
            <a:off x="4632326" y="4708526"/>
            <a:ext cx="606425" cy="593725"/>
          </a:xfrm>
          <a:prstGeom prst="ellipse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69" name="Oval 5"/>
          <p:cNvSpPr>
            <a:spLocks noChangeArrowheads="1"/>
          </p:cNvSpPr>
          <p:nvPr/>
        </p:nvSpPr>
        <p:spPr bwMode="auto">
          <a:xfrm>
            <a:off x="5948364" y="4452939"/>
            <a:ext cx="604837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0" name="AutoShape 39"/>
          <p:cNvSpPr>
            <a:spLocks noChangeArrowheads="1"/>
          </p:cNvSpPr>
          <p:nvPr/>
        </p:nvSpPr>
        <p:spPr bwMode="auto">
          <a:xfrm>
            <a:off x="5986463" y="4516438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71" name="Oval 70"/>
          <p:cNvSpPr/>
          <p:nvPr/>
        </p:nvSpPr>
        <p:spPr>
          <a:xfrm>
            <a:off x="5562601" y="45116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816476" y="43434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038601" y="41148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4" name="AutoShape 39"/>
          <p:cNvSpPr>
            <a:spLocks noChangeArrowheads="1"/>
          </p:cNvSpPr>
          <p:nvPr/>
        </p:nvSpPr>
        <p:spPr bwMode="auto">
          <a:xfrm>
            <a:off x="3276600" y="38100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75" name="Oval 5"/>
          <p:cNvSpPr>
            <a:spLocks noChangeArrowheads="1"/>
          </p:cNvSpPr>
          <p:nvPr/>
        </p:nvSpPr>
        <p:spPr bwMode="auto">
          <a:xfrm>
            <a:off x="2514601" y="2687639"/>
            <a:ext cx="606425" cy="593725"/>
          </a:xfrm>
          <a:prstGeom prst="ellipse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6" name="Oval 5"/>
          <p:cNvSpPr>
            <a:spLocks noChangeArrowheads="1"/>
          </p:cNvSpPr>
          <p:nvPr/>
        </p:nvSpPr>
        <p:spPr bwMode="auto">
          <a:xfrm>
            <a:off x="4230689" y="3048001"/>
            <a:ext cx="606425" cy="593725"/>
          </a:xfrm>
          <a:prstGeom prst="ellipse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7" name="Oval 5"/>
          <p:cNvSpPr>
            <a:spLocks noChangeArrowheads="1"/>
          </p:cNvSpPr>
          <p:nvPr/>
        </p:nvSpPr>
        <p:spPr bwMode="auto">
          <a:xfrm>
            <a:off x="3517901" y="2093914"/>
            <a:ext cx="606425" cy="593725"/>
          </a:xfrm>
          <a:prstGeom prst="ellipse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9" name="AutoShape 39"/>
          <p:cNvSpPr>
            <a:spLocks noChangeArrowheads="1"/>
          </p:cNvSpPr>
          <p:nvPr/>
        </p:nvSpPr>
        <p:spPr bwMode="auto">
          <a:xfrm>
            <a:off x="3562350" y="2157413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80" name="Oval 79"/>
          <p:cNvSpPr/>
          <p:nvPr/>
        </p:nvSpPr>
        <p:spPr>
          <a:xfrm>
            <a:off x="3657601" y="29876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608389" y="32766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571876" y="35210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709989" y="27590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4487047"/>
      </p:ext>
    </p:extLst>
  </p:cSld>
  <p:clrMapOvr>
    <a:masterClrMapping/>
  </p:clrMapOvr>
  <p:transition advTm="766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C 0.05435 -0.02777 0.10851 -0.05555 0.11303 -0.09722 C 0.11737 -0.13889 -0.01355 -0.2375 0.02674 -0.25 C 0.06719 -0.2625 0.27709 -0.19398 0.35521 -0.17222 C 0.43316 -0.15046 0.46389 -0.13495 0.4948 -0.11944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-1312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46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3.33333E-6 L -0.49028 0.12222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61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6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914 0.0868 0.09827 0.17361 0.15625 0.14444 C 0.21424 0.11527 0.31806 -0.0926 0.34792 -0.175 C 0.37778 -0.25741 0.31146 -0.31574 0.33542 -0.35 C 0.35938 -0.38426 0.44063 -0.39306 0.49167 -0.38056 C 0.54271 -0.36806 0.61702 -0.2926 0.64167 -0.275 " pathEditMode="relative" ptsTypes="aaaaaA">
                                      <p:cBhvr>
                                        <p:cTn id="70" dur="2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8 0.00047 L -0.63507 0.27593 " pathEditMode="relative" rAng="0" ptsTypes="AA">
                                      <p:cBhvr>
                                        <p:cTn id="94" dur="6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1" y="13773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1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1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7200"/>
                            </p:stCondLst>
                            <p:childTnLst>
                              <p:par>
                                <p:cTn id="1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7300"/>
                            </p:stCondLst>
                            <p:childTnLst>
                              <p:par>
                                <p:cTn id="1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7400"/>
                            </p:stCondLst>
                            <p:childTnLst>
                              <p:par>
                                <p:cTn id="13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3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392 -0.05416 -0.08767 -0.1081 -0.08333 -0.14884 C -0.07899 -0.18958 -0.04566 -0.24097 0.02656 -0.24444 C 0.09879 -0.24791 0.32934 -0.23611 0.35 -0.1699 C 0.37066 -0.1037 0.15938 0.10649 0.15 0.15232 C 0.14063 0.19815 0.21736 0.15139 0.2941 0.10463 " pathEditMode="relative" ptsTypes="aaaaaA">
                                      <p:cBhvr>
                                        <p:cTn id="139" dur="2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" presetClass="entr" presetSubtype="1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" presetClass="entr" presetSubtype="1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10400"/>
                            </p:stCondLst>
                            <p:childTnLst>
                              <p:par>
                                <p:cTn id="1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1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0.00162 L -0.30277 -0.10139 " pathEditMode="relative" rAng="0" ptsTypes="AA">
                                      <p:cBhvr>
                                        <p:cTn id="163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35" y="-5162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5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6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9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2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10800"/>
                            </p:stCondLst>
                            <p:childTnLst>
                              <p:par>
                                <p:cTn id="1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10900"/>
                            </p:stCondLst>
                            <p:childTnLst>
                              <p:par>
                                <p:cTn id="1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8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11100"/>
                            </p:stCondLst>
                            <p:childTnLst>
                              <p:par>
                                <p:cTn id="18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1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19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0278 C 0.06077 -0.02662 0.12535 -0.05579 0.11285 -0.0831 C 0.10052 -0.11065 -0.0651 -0.13565 -0.0783 -0.16204 C -0.09149 -0.1882 -0.02882 -0.21505 0.03386 -0.24074 " pathEditMode="relative" rAng="315743" ptsTypes="aaaA">
                                      <p:cBhvr>
                                        <p:cTn id="194" dur="1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12153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5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12900"/>
                            </p:stCondLst>
                            <p:childTnLst>
                              <p:par>
                                <p:cTn id="2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0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023 L -0.03281 0.25231 " pathEditMode="relative" rAng="0" ptsTypes="AA">
                                      <p:cBhvr>
                                        <p:cTn id="212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12593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5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5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8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1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4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 nodeType="afterGroup">
                            <p:stCondLst>
                              <p:cond delay="13300"/>
                            </p:stCondLst>
                            <p:childTnLst>
                              <p:par>
                                <p:cTn id="2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 nodeType="afterGroup">
                            <p:stCondLst>
                              <p:cond delay="13400"/>
                            </p:stCondLst>
                            <p:childTnLst>
                              <p:par>
                                <p:cTn id="2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2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13600"/>
                            </p:stCondLst>
                            <p:childTnLst>
                              <p:par>
                                <p:cTn id="2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19" grpId="0" animBg="1"/>
      <p:bldP spid="46119" grpId="1" animBg="1"/>
      <p:bldP spid="46119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7" grpId="2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48" grpId="0" animBg="1"/>
      <p:bldP spid="49" grpId="0" animBg="1"/>
      <p:bldP spid="49" grpId="1" animBg="1"/>
      <p:bldP spid="49" grpId="2" animBg="1"/>
      <p:bldP spid="54" grpId="0" animBg="1"/>
      <p:bldP spid="55" grpId="0" animBg="1"/>
      <p:bldP spid="56" grpId="0" animBg="1"/>
      <p:bldP spid="57" grpId="0" animBg="1"/>
      <p:bldP spid="58" grpId="0" animBg="1"/>
      <p:bldP spid="58" grpId="1" animBg="1"/>
      <p:bldP spid="58" grpId="2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4" grpId="2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0" grpId="1" animBg="1"/>
      <p:bldP spid="70" grpId="2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6" grpId="0" animBg="1"/>
      <p:bldP spid="77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372D-840B-4046-BF99-CD39EFEF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you now apply word2Vec to node2vec [KDD 2016]?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9CB3E-E376-42DE-BF3F-D31B4D268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Nodes correspond to words</a:t>
            </a:r>
          </a:p>
          <a:p>
            <a:r>
              <a:rPr lang="en-US"/>
              <a:t>Perform RWR to create context</a:t>
            </a:r>
          </a:p>
          <a:p>
            <a:pPr lvl="1"/>
            <a:r>
              <a:rPr lang="en-US"/>
              <a:t>RWR captures distribution of nodes in the neighborhood</a:t>
            </a:r>
          </a:p>
          <a:p>
            <a:r>
              <a:rPr lang="en-US"/>
              <a:t>If two nodes, have similar neighborhood, they are close in the network</a:t>
            </a:r>
          </a:p>
          <a:p>
            <a:pPr lvl="1"/>
            <a:r>
              <a:rPr lang="en-US"/>
              <a:t>Therefore, learn feature vectors such that</a:t>
            </a:r>
          </a:p>
          <a:p>
            <a:pPr lvl="2"/>
            <a:r>
              <a:rPr lang="en-US"/>
              <a:t> similar neighborhoods=similar feature vectors</a:t>
            </a:r>
          </a:p>
        </p:txBody>
      </p:sp>
    </p:spTree>
    <p:extLst>
      <p:ext uri="{BB962C8B-B14F-4D97-AF65-F5344CB8AC3E}">
        <p14:creationId xmlns:p14="http://schemas.microsoft.com/office/powerpoint/2010/main" val="10061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50559F-A83C-4D78-9AE2-A1F825F34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57" y="3602585"/>
            <a:ext cx="5439278" cy="1069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A467-F735-4213-B9AD-9AF9D87E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821"/>
            <a:ext cx="10515600" cy="1325563"/>
          </a:xfrm>
        </p:spPr>
        <p:txBody>
          <a:bodyPr/>
          <a:lstStyle/>
          <a:p>
            <a:r>
              <a:rPr lang="en-US"/>
              <a:t>Mathematical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87AFD-0B4C-4B3E-9C0A-D42F2B06F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Objective:</a:t>
            </a:r>
          </a:p>
          <a:p>
            <a:endParaRPr lang="en-US"/>
          </a:p>
          <a:p>
            <a:r>
              <a:rPr lang="en-US"/>
              <a:t>Where</a:t>
            </a:r>
          </a:p>
          <a:p>
            <a:endParaRPr lang="en-US"/>
          </a:p>
          <a:p>
            <a:r>
              <a:rPr lang="en-US"/>
              <a:t>Where </a:t>
            </a:r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AA9E0-5F13-4751-9241-F28F7317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45" y="1775171"/>
            <a:ext cx="4290060" cy="807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9E31B-EDE5-4033-800A-666450B4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50" y="2722267"/>
            <a:ext cx="5283292" cy="94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72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48D2-E518-44E2-81AC-2506559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settings..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9C2E8-3C5C-444D-9DE8-B9E53F93E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Dynamic networks</a:t>
            </a:r>
          </a:p>
          <a:p>
            <a:pPr lvl="1"/>
            <a:r>
              <a:rPr lang="en-US"/>
              <a:t>It can’t</a:t>
            </a:r>
          </a:p>
          <a:p>
            <a:r>
              <a:rPr lang="en-US"/>
              <a:t>Nodes with features</a:t>
            </a:r>
          </a:p>
          <a:p>
            <a:pPr lvl="1"/>
            <a:r>
              <a:rPr lang="en-US"/>
              <a:t>It can’t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9BFF-5D3A-41C2-979A-E7817318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Convolutional Networks (GCN)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6EDE51-566D-4BBA-BD64-ED6759D47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1"/>
          <a:stretch/>
        </p:blipFill>
        <p:spPr>
          <a:xfrm>
            <a:off x="652905" y="1639555"/>
            <a:ext cx="9660676" cy="49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66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92297B-24BD-409C-B926-56C63D90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70" y="0"/>
            <a:ext cx="1059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16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54115-9556-4BC8-8166-8364DBF96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60" y="0"/>
            <a:ext cx="9841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40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15C25-BBA3-4A1C-83CF-F5394474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75" y="0"/>
            <a:ext cx="1062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11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A3776-E029-4819-8447-993F8375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72" y="0"/>
            <a:ext cx="10181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37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1363F8-9585-44C0-A73E-7724E71A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72" y="0"/>
            <a:ext cx="10355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6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32EB8-27B8-491B-960C-BDB615BA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03" y="0"/>
            <a:ext cx="9924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5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Random walk with restart</a:t>
            </a:r>
          </a:p>
        </p:txBody>
      </p:sp>
      <p:graphicFrame>
        <p:nvGraphicFramePr>
          <p:cNvPr id="223294" name="Group 62"/>
          <p:cNvGraphicFramePr>
            <a:graphicFrameLocks noGrp="1"/>
          </p:cNvGraphicFramePr>
          <p:nvPr>
            <p:ph sz="half" idx="4294967295"/>
          </p:nvPr>
        </p:nvGraphicFramePr>
        <p:xfrm>
          <a:off x="8183564" y="1447801"/>
          <a:ext cx="1798637" cy="3515043"/>
        </p:xfrm>
        <a:graphic>
          <a:graphicData uri="http://schemas.openxmlformats.org/drawingml/2006/table">
            <a:tbl>
              <a:tblPr/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7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7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9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10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11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23246" name="Group 14"/>
          <p:cNvGrpSpPr>
            <a:grpSpLocks/>
          </p:cNvGrpSpPr>
          <p:nvPr/>
        </p:nvGrpSpPr>
        <p:grpSpPr bwMode="auto">
          <a:xfrm>
            <a:off x="1905000" y="1538288"/>
            <a:ext cx="6191250" cy="3643312"/>
            <a:chOff x="288" y="1392"/>
            <a:chExt cx="3900" cy="2295"/>
          </a:xfrm>
        </p:grpSpPr>
        <p:sp>
          <p:nvSpPr>
            <p:cNvPr id="223247" name="Oval 15"/>
            <p:cNvSpPr>
              <a:spLocks noChangeArrowheads="1"/>
            </p:cNvSpPr>
            <p:nvPr/>
          </p:nvSpPr>
          <p:spPr bwMode="auto">
            <a:xfrm>
              <a:off x="480" y="2160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</a:p>
          </p:txBody>
        </p:sp>
        <p:sp>
          <p:nvSpPr>
            <p:cNvPr id="223248" name="Oval 16"/>
            <p:cNvSpPr>
              <a:spLocks noChangeArrowheads="1"/>
            </p:cNvSpPr>
            <p:nvPr/>
          </p:nvSpPr>
          <p:spPr bwMode="auto">
            <a:xfrm>
              <a:off x="816" y="2592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23249" name="Oval 17"/>
            <p:cNvSpPr>
              <a:spLocks noChangeArrowheads="1"/>
            </p:cNvSpPr>
            <p:nvPr/>
          </p:nvSpPr>
          <p:spPr bwMode="auto">
            <a:xfrm>
              <a:off x="1296" y="2304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3</a:t>
              </a:r>
            </a:p>
          </p:txBody>
        </p:sp>
        <p:sp>
          <p:nvSpPr>
            <p:cNvPr id="223250" name="Oval 18"/>
            <p:cNvSpPr>
              <a:spLocks noChangeArrowheads="1"/>
            </p:cNvSpPr>
            <p:nvPr/>
          </p:nvSpPr>
          <p:spPr bwMode="auto">
            <a:xfrm>
              <a:off x="960" y="1920"/>
              <a:ext cx="288" cy="240"/>
            </a:xfrm>
            <a:prstGeom prst="ellipse">
              <a:avLst/>
            </a:prstGeom>
            <a:solidFill>
              <a:srgbClr val="FE514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2</a:t>
              </a:r>
            </a:p>
          </p:txBody>
        </p:sp>
        <p:sp>
          <p:nvSpPr>
            <p:cNvPr id="223251" name="Oval 19"/>
            <p:cNvSpPr>
              <a:spLocks noChangeArrowheads="1"/>
            </p:cNvSpPr>
            <p:nvPr/>
          </p:nvSpPr>
          <p:spPr bwMode="auto">
            <a:xfrm>
              <a:off x="1488" y="2976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5</a:t>
              </a:r>
            </a:p>
          </p:txBody>
        </p:sp>
        <p:sp>
          <p:nvSpPr>
            <p:cNvPr id="223252" name="Oval 20"/>
            <p:cNvSpPr>
              <a:spLocks noChangeArrowheads="1"/>
            </p:cNvSpPr>
            <p:nvPr/>
          </p:nvSpPr>
          <p:spPr bwMode="auto">
            <a:xfrm>
              <a:off x="2112" y="288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6</a:t>
              </a:r>
            </a:p>
          </p:txBody>
        </p:sp>
        <p:sp>
          <p:nvSpPr>
            <p:cNvPr id="223253" name="Oval 21"/>
            <p:cNvSpPr>
              <a:spLocks noChangeArrowheads="1"/>
            </p:cNvSpPr>
            <p:nvPr/>
          </p:nvSpPr>
          <p:spPr bwMode="auto">
            <a:xfrm>
              <a:off x="1968" y="336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7</a:t>
              </a:r>
            </a:p>
          </p:txBody>
        </p:sp>
        <p:sp>
          <p:nvSpPr>
            <p:cNvPr id="223254" name="Oval 22"/>
            <p:cNvSpPr>
              <a:spLocks noChangeArrowheads="1"/>
            </p:cNvSpPr>
            <p:nvPr/>
          </p:nvSpPr>
          <p:spPr bwMode="auto">
            <a:xfrm>
              <a:off x="2304" y="1632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9</a:t>
              </a:r>
            </a:p>
          </p:txBody>
        </p:sp>
        <p:sp>
          <p:nvSpPr>
            <p:cNvPr id="223255" name="Oval 23"/>
            <p:cNvSpPr>
              <a:spLocks noChangeArrowheads="1"/>
            </p:cNvSpPr>
            <p:nvPr/>
          </p:nvSpPr>
          <p:spPr bwMode="auto">
            <a:xfrm>
              <a:off x="2976" y="153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10</a:t>
              </a:r>
            </a:p>
          </p:txBody>
        </p:sp>
        <p:sp>
          <p:nvSpPr>
            <p:cNvPr id="223256" name="Oval 24"/>
            <p:cNvSpPr>
              <a:spLocks noChangeArrowheads="1"/>
            </p:cNvSpPr>
            <p:nvPr/>
          </p:nvSpPr>
          <p:spPr bwMode="auto">
            <a:xfrm>
              <a:off x="2352" y="2112"/>
              <a:ext cx="288" cy="240"/>
            </a:xfrm>
            <a:prstGeom prst="ellipse">
              <a:avLst/>
            </a:prstGeom>
            <a:solidFill>
              <a:srgbClr val="FE989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8</a:t>
              </a:r>
            </a:p>
          </p:txBody>
        </p:sp>
        <p:sp>
          <p:nvSpPr>
            <p:cNvPr id="223257" name="Oval 25"/>
            <p:cNvSpPr>
              <a:spLocks noChangeArrowheads="1"/>
            </p:cNvSpPr>
            <p:nvPr/>
          </p:nvSpPr>
          <p:spPr bwMode="auto">
            <a:xfrm>
              <a:off x="2976" y="225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3258" name="Oval 26"/>
            <p:cNvSpPr>
              <a:spLocks noChangeArrowheads="1"/>
            </p:cNvSpPr>
            <p:nvPr/>
          </p:nvSpPr>
          <p:spPr bwMode="auto">
            <a:xfrm>
              <a:off x="3600" y="1824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3259" name="Line 27"/>
            <p:cNvSpPr>
              <a:spLocks noChangeShapeType="1"/>
            </p:cNvSpPr>
            <p:nvPr/>
          </p:nvSpPr>
          <p:spPr bwMode="auto">
            <a:xfrm>
              <a:off x="624" y="240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0" name="Line 28"/>
            <p:cNvSpPr>
              <a:spLocks noChangeShapeType="1"/>
            </p:cNvSpPr>
            <p:nvPr/>
          </p:nvSpPr>
          <p:spPr bwMode="auto">
            <a:xfrm>
              <a:off x="768" y="2256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1" name="Line 29"/>
            <p:cNvSpPr>
              <a:spLocks noChangeShapeType="1"/>
            </p:cNvSpPr>
            <p:nvPr/>
          </p:nvSpPr>
          <p:spPr bwMode="auto">
            <a:xfrm flipV="1">
              <a:off x="672" y="206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2" name="Line 30"/>
            <p:cNvSpPr>
              <a:spLocks noChangeShapeType="1"/>
            </p:cNvSpPr>
            <p:nvPr/>
          </p:nvSpPr>
          <p:spPr bwMode="auto">
            <a:xfrm>
              <a:off x="1248" y="206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3" name="Line 31"/>
            <p:cNvSpPr>
              <a:spLocks noChangeShapeType="1"/>
            </p:cNvSpPr>
            <p:nvPr/>
          </p:nvSpPr>
          <p:spPr bwMode="auto">
            <a:xfrm flipV="1">
              <a:off x="1104" y="254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4" name="Line 32"/>
            <p:cNvSpPr>
              <a:spLocks noChangeShapeType="1"/>
            </p:cNvSpPr>
            <p:nvPr/>
          </p:nvSpPr>
          <p:spPr bwMode="auto">
            <a:xfrm>
              <a:off x="1056" y="2784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5" name="Line 33"/>
            <p:cNvSpPr>
              <a:spLocks noChangeShapeType="1"/>
            </p:cNvSpPr>
            <p:nvPr/>
          </p:nvSpPr>
          <p:spPr bwMode="auto">
            <a:xfrm flipV="1">
              <a:off x="1776" y="2976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6" name="Line 34"/>
            <p:cNvSpPr>
              <a:spLocks noChangeShapeType="1"/>
            </p:cNvSpPr>
            <p:nvPr/>
          </p:nvSpPr>
          <p:spPr bwMode="auto">
            <a:xfrm>
              <a:off x="1728" y="32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7" name="Line 35"/>
            <p:cNvSpPr>
              <a:spLocks noChangeShapeType="1"/>
            </p:cNvSpPr>
            <p:nvPr/>
          </p:nvSpPr>
          <p:spPr bwMode="auto">
            <a:xfrm flipH="1">
              <a:off x="2160" y="3120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8" name="Line 36"/>
            <p:cNvSpPr>
              <a:spLocks noChangeShapeType="1"/>
            </p:cNvSpPr>
            <p:nvPr/>
          </p:nvSpPr>
          <p:spPr bwMode="auto">
            <a:xfrm>
              <a:off x="2640" y="2304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9" name="Line 37"/>
            <p:cNvSpPr>
              <a:spLocks noChangeShapeType="1"/>
            </p:cNvSpPr>
            <p:nvPr/>
          </p:nvSpPr>
          <p:spPr bwMode="auto">
            <a:xfrm flipV="1">
              <a:off x="3264" y="2064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0" name="Line 38"/>
            <p:cNvSpPr>
              <a:spLocks noChangeShapeType="1"/>
            </p:cNvSpPr>
            <p:nvPr/>
          </p:nvSpPr>
          <p:spPr bwMode="auto">
            <a:xfrm>
              <a:off x="3264" y="1680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1" name="Line 39"/>
            <p:cNvSpPr>
              <a:spLocks noChangeShapeType="1"/>
            </p:cNvSpPr>
            <p:nvPr/>
          </p:nvSpPr>
          <p:spPr bwMode="auto">
            <a:xfrm flipV="1">
              <a:off x="2592" y="1632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2" name="Line 40"/>
            <p:cNvSpPr>
              <a:spLocks noChangeShapeType="1"/>
            </p:cNvSpPr>
            <p:nvPr/>
          </p:nvSpPr>
          <p:spPr bwMode="auto">
            <a:xfrm>
              <a:off x="2448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3" name="Line 41"/>
            <p:cNvSpPr>
              <a:spLocks noChangeShapeType="1"/>
            </p:cNvSpPr>
            <p:nvPr/>
          </p:nvSpPr>
          <p:spPr bwMode="auto">
            <a:xfrm>
              <a:off x="3120" y="17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4" name="Line 42"/>
            <p:cNvSpPr>
              <a:spLocks noChangeShapeType="1"/>
            </p:cNvSpPr>
            <p:nvPr/>
          </p:nvSpPr>
          <p:spPr bwMode="auto">
            <a:xfrm>
              <a:off x="1248" y="2016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5" name="Line 43"/>
            <p:cNvSpPr>
              <a:spLocks noChangeShapeType="1"/>
            </p:cNvSpPr>
            <p:nvPr/>
          </p:nvSpPr>
          <p:spPr bwMode="auto">
            <a:xfrm flipV="1">
              <a:off x="1632" y="2352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6" name="Text Box 44"/>
            <p:cNvSpPr txBox="1">
              <a:spLocks noChangeArrowheads="1"/>
            </p:cNvSpPr>
            <p:nvPr/>
          </p:nvSpPr>
          <p:spPr bwMode="auto">
            <a:xfrm>
              <a:off x="288" y="1977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0.13</a:t>
              </a:r>
            </a:p>
          </p:txBody>
        </p:sp>
        <p:sp>
          <p:nvSpPr>
            <p:cNvPr id="223277" name="Text Box 45"/>
            <p:cNvSpPr txBox="1">
              <a:spLocks noChangeArrowheads="1"/>
            </p:cNvSpPr>
            <p:nvPr/>
          </p:nvSpPr>
          <p:spPr bwMode="auto">
            <a:xfrm>
              <a:off x="902" y="1703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10</a:t>
              </a:r>
              <a:endParaRPr kumimoji="0" lang="en-US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23278" name="Text Box 46"/>
            <p:cNvSpPr txBox="1">
              <a:spLocks noChangeArrowheads="1"/>
            </p:cNvSpPr>
            <p:nvPr/>
          </p:nvSpPr>
          <p:spPr bwMode="auto">
            <a:xfrm>
              <a:off x="1524" y="2217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0.13</a:t>
              </a:r>
            </a:p>
          </p:txBody>
        </p:sp>
        <p:sp>
          <p:nvSpPr>
            <p:cNvPr id="223279" name="Text Box 47"/>
            <p:cNvSpPr txBox="1">
              <a:spLocks noChangeArrowheads="1"/>
            </p:cNvSpPr>
            <p:nvPr/>
          </p:nvSpPr>
          <p:spPr bwMode="auto">
            <a:xfrm>
              <a:off x="1152" y="3072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0.13</a:t>
              </a:r>
            </a:p>
          </p:txBody>
        </p:sp>
        <p:sp>
          <p:nvSpPr>
            <p:cNvPr id="223280" name="Text Box 48"/>
            <p:cNvSpPr txBox="1">
              <a:spLocks noChangeArrowheads="1"/>
            </p:cNvSpPr>
            <p:nvPr/>
          </p:nvSpPr>
          <p:spPr bwMode="auto">
            <a:xfrm>
              <a:off x="2352" y="2784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05</a:t>
              </a:r>
            </a:p>
          </p:txBody>
        </p:sp>
        <p:sp>
          <p:nvSpPr>
            <p:cNvPr id="223281" name="Text Box 49"/>
            <p:cNvSpPr txBox="1">
              <a:spLocks noChangeArrowheads="1"/>
            </p:cNvSpPr>
            <p:nvPr/>
          </p:nvSpPr>
          <p:spPr bwMode="auto">
            <a:xfrm>
              <a:off x="2208" y="3456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05</a:t>
              </a:r>
            </a:p>
          </p:txBody>
        </p:sp>
        <p:sp>
          <p:nvSpPr>
            <p:cNvPr id="223282" name="Text Box 50"/>
            <p:cNvSpPr txBox="1">
              <a:spLocks noChangeArrowheads="1"/>
            </p:cNvSpPr>
            <p:nvPr/>
          </p:nvSpPr>
          <p:spPr bwMode="auto">
            <a:xfrm>
              <a:off x="2496" y="1968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08</a:t>
              </a:r>
            </a:p>
          </p:txBody>
        </p:sp>
        <p:sp>
          <p:nvSpPr>
            <p:cNvPr id="223283" name="Text Box 51"/>
            <p:cNvSpPr txBox="1">
              <a:spLocks noChangeArrowheads="1"/>
            </p:cNvSpPr>
            <p:nvPr/>
          </p:nvSpPr>
          <p:spPr bwMode="auto">
            <a:xfrm>
              <a:off x="2304" y="1440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04</a:t>
              </a:r>
            </a:p>
          </p:txBody>
        </p:sp>
        <p:sp>
          <p:nvSpPr>
            <p:cNvPr id="223284" name="Text Box 52"/>
            <p:cNvSpPr txBox="1">
              <a:spLocks noChangeArrowheads="1"/>
            </p:cNvSpPr>
            <p:nvPr/>
          </p:nvSpPr>
          <p:spPr bwMode="auto">
            <a:xfrm>
              <a:off x="3792" y="1968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02</a:t>
              </a:r>
            </a:p>
          </p:txBody>
        </p:sp>
        <p:sp>
          <p:nvSpPr>
            <p:cNvPr id="223285" name="Text Box 53"/>
            <p:cNvSpPr txBox="1">
              <a:spLocks noChangeArrowheads="1"/>
            </p:cNvSpPr>
            <p:nvPr/>
          </p:nvSpPr>
          <p:spPr bwMode="auto">
            <a:xfrm>
              <a:off x="3216" y="2352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04</a:t>
              </a:r>
            </a:p>
          </p:txBody>
        </p:sp>
        <p:sp>
          <p:nvSpPr>
            <p:cNvPr id="223286" name="Text Box 54"/>
            <p:cNvSpPr txBox="1">
              <a:spLocks noChangeArrowheads="1"/>
            </p:cNvSpPr>
            <p:nvPr/>
          </p:nvSpPr>
          <p:spPr bwMode="auto">
            <a:xfrm>
              <a:off x="3024" y="1392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03</a:t>
              </a:r>
            </a:p>
          </p:txBody>
        </p:sp>
      </p:grpSp>
      <p:sp>
        <p:nvSpPr>
          <p:cNvPr id="223287" name="Text Box 55"/>
          <p:cNvSpPr txBox="1">
            <a:spLocks noChangeArrowheads="1"/>
          </p:cNvSpPr>
          <p:nvPr/>
        </p:nvSpPr>
        <p:spPr bwMode="auto">
          <a:xfrm>
            <a:off x="8153401" y="5207001"/>
            <a:ext cx="2659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800"/>
              <a:t>Ranking vector </a:t>
            </a:r>
          </a:p>
        </p:txBody>
      </p:sp>
      <p:sp>
        <p:nvSpPr>
          <p:cNvPr id="223288" name="Text Box 56"/>
          <p:cNvSpPr txBox="1">
            <a:spLocks noChangeArrowheads="1"/>
          </p:cNvSpPr>
          <p:nvPr/>
        </p:nvSpPr>
        <p:spPr bwMode="auto">
          <a:xfrm>
            <a:off x="2149475" y="5653088"/>
            <a:ext cx="398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800"/>
              <a:t>More red, more relevant</a:t>
            </a:r>
          </a:p>
        </p:txBody>
      </p:sp>
      <p:sp>
        <p:nvSpPr>
          <p:cNvPr id="223289" name="Text Box 57"/>
          <p:cNvSpPr txBox="1">
            <a:spLocks noChangeArrowheads="1"/>
          </p:cNvSpPr>
          <p:nvPr/>
        </p:nvSpPr>
        <p:spPr bwMode="auto">
          <a:xfrm>
            <a:off x="2133601" y="5119688"/>
            <a:ext cx="4740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800"/>
              <a:t>Nearby nodes, higher scores</a:t>
            </a:r>
          </a:p>
        </p:txBody>
      </p:sp>
      <p:pic>
        <p:nvPicPr>
          <p:cNvPr id="223290" name="Picture 58" descr="r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57150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115758"/>
      </p:ext>
    </p:extLst>
  </p:cSld>
  <p:clrMapOvr>
    <a:masterClrMapping/>
  </p:clrMapOvr>
  <p:transition advTm="16407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7EAB0B-3A15-4132-9D1A-077487ED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0"/>
            <a:ext cx="1184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11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67DD-BC2B-4625-B51C-36839580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Ex: Unsupervised Loss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7B9BE-DCFB-4861-B3C1-59D6BABFE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33" y="2129287"/>
            <a:ext cx="10515600" cy="914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9239C-4E6C-4554-B594-1D7E389B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9365"/>
            <a:ext cx="12192000" cy="7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9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03D8C-E26C-48DD-85ED-9866FD4C6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09" y="0"/>
            <a:ext cx="996418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DE5683-DECA-4D8A-B3B7-0A869B3D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386" y="51316"/>
            <a:ext cx="2658614" cy="13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29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4550EB-B0D0-41B2-8596-2BC44AB2F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" t="56356"/>
          <a:stretch/>
        </p:blipFill>
        <p:spPr>
          <a:xfrm>
            <a:off x="2296633" y="3786889"/>
            <a:ext cx="9810035" cy="2993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E1E08-DB53-4BFA-B513-753C2128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32" y="78046"/>
            <a:ext cx="10515600" cy="1325563"/>
          </a:xfrm>
        </p:spPr>
        <p:txBody>
          <a:bodyPr/>
          <a:lstStyle/>
          <a:p>
            <a:r>
              <a:rPr lang="en-US"/>
              <a:t>GCN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88BC-23CA-4A0B-952C-F7AB8C26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81" y="118235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Choose aggregator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Choose 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Train on a bunch of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Encode in feature space</a:t>
            </a:r>
          </a:p>
          <a:p>
            <a:r>
              <a:rPr lang="en-US">
                <a:solidFill>
                  <a:srgbClr val="00B050"/>
                </a:solidFill>
              </a:rPr>
              <a:t>Key difference</a:t>
            </a:r>
            <a:r>
              <a:rPr lang="en-US"/>
              <a:t>: Can predict on </a:t>
            </a:r>
            <a:r>
              <a:rPr lang="en-US">
                <a:solidFill>
                  <a:srgbClr val="00B0F0"/>
                </a:solidFill>
              </a:rPr>
              <a:t>unseen</a:t>
            </a:r>
            <a:r>
              <a:rPr lang="en-US"/>
              <a:t> nodes</a:t>
            </a:r>
          </a:p>
        </p:txBody>
      </p:sp>
    </p:spTree>
    <p:extLst>
      <p:ext uri="{BB962C8B-B14F-4D97-AF65-F5344CB8AC3E}">
        <p14:creationId xmlns:p14="http://schemas.microsoft.com/office/powerpoint/2010/main" val="2806182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A2D8-C2F2-4520-8931-B2B757580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52"/>
            <a:ext cx="12192000" cy="933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E457D-CB45-48E8-8198-AF3B10AC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86" y="1463448"/>
            <a:ext cx="9246249" cy="52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56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C42C-B342-40E7-89CD-053D8DC9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5" y="120576"/>
            <a:ext cx="10515600" cy="1325563"/>
          </a:xfrm>
        </p:spPr>
        <p:txBody>
          <a:bodyPr/>
          <a:lstStyle/>
          <a:p>
            <a:r>
              <a:rPr lang="en-US" err="1"/>
              <a:t>GraphSage</a:t>
            </a: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284B-163E-4FEE-A748-E091729B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730"/>
            <a:ext cx="12192000" cy="847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74198-AACF-46DE-9B80-A2F150369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/>
          <a:stretch/>
        </p:blipFill>
        <p:spPr>
          <a:xfrm>
            <a:off x="1541722" y="1983159"/>
            <a:ext cx="8798442" cy="48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23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2AE8-D200-424A-9890-442BECFB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6F366-E69F-42AF-A24F-A9A9FE3D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93" y="-79745"/>
            <a:ext cx="10038672" cy="52238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EFFEFC-6A63-4865-8370-432494F17C3B}"/>
              </a:ext>
            </a:extLst>
          </p:cNvPr>
          <p:cNvCxnSpPr>
            <a:cxnSpLocks/>
          </p:cNvCxnSpPr>
          <p:nvPr/>
        </p:nvCxnSpPr>
        <p:spPr>
          <a:xfrm flipH="1">
            <a:off x="3557530" y="2135558"/>
            <a:ext cx="3034656" cy="60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2AC0F6-9875-4D58-81CA-7BD35C132948}"/>
              </a:ext>
            </a:extLst>
          </p:cNvPr>
          <p:cNvSpPr txBox="1"/>
          <p:nvPr/>
        </p:nvSpPr>
        <p:spPr>
          <a:xfrm>
            <a:off x="4339908" y="5850235"/>
            <a:ext cx="703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Merge information from neighbors and then pass through a non-linear activation function</a:t>
            </a:r>
          </a:p>
          <a:p>
            <a:r>
              <a:rPr lang="en-US"/>
              <a:t>Ex: Sigmoid, </a:t>
            </a:r>
            <a:r>
              <a:rPr lang="en-US" err="1"/>
              <a:t>ReLu</a:t>
            </a:r>
            <a:r>
              <a:rPr lang="en-US"/>
              <a:t>, </a:t>
            </a:r>
            <a:r>
              <a:rPr lang="en-US" err="1"/>
              <a:t>Softmax</a:t>
            </a:r>
            <a:r>
              <a:rPr lang="en-US"/>
              <a:t>, etc.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C30D09-42BC-46DB-80E5-E455A7FFC5F2}"/>
              </a:ext>
            </a:extLst>
          </p:cNvPr>
          <p:cNvCxnSpPr>
            <a:cxnSpLocks/>
          </p:cNvCxnSpPr>
          <p:nvPr/>
        </p:nvCxnSpPr>
        <p:spPr>
          <a:xfrm flipH="1" flipV="1">
            <a:off x="2277944" y="3600570"/>
            <a:ext cx="2092037" cy="223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FE12BFE-1BF7-4416-A220-9E1CDD84F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43"/>
          <a:stretch/>
        </p:blipFill>
        <p:spPr>
          <a:xfrm>
            <a:off x="6539023" y="1569285"/>
            <a:ext cx="5477595" cy="30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8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7079-AB98-41AA-A568-E63B2B0F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5156-DF7C-4D90-9097-985588174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1D3DB-BE07-45BC-968F-D2456027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621"/>
            <a:ext cx="12192000" cy="45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17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235FA-275E-4A74-A2AF-6296A496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02" y="0"/>
            <a:ext cx="10662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2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31EAF-54C0-4F92-91D6-926BF830A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91" y="138223"/>
            <a:ext cx="7933818" cy="5297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C719C6-3A47-4DD8-8360-1D9C1FB9B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75" y="5334656"/>
            <a:ext cx="9340702" cy="1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dirty="0"/>
              <a:t> </a:t>
            </a:r>
          </a:p>
        </p:txBody>
      </p:sp>
      <p:sp>
        <p:nvSpPr>
          <p:cNvPr id="248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19800" y="1"/>
            <a:ext cx="4572000" cy="715963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rgbClr val="C00000"/>
                </a:solidFill>
              </a:rPr>
              <a:t>Computing RWR</a:t>
            </a:r>
          </a:p>
        </p:txBody>
      </p:sp>
      <p:grpSp>
        <p:nvGrpSpPr>
          <p:cNvPr id="248835" name="Group 3"/>
          <p:cNvGrpSpPr>
            <a:grpSpLocks/>
          </p:cNvGrpSpPr>
          <p:nvPr/>
        </p:nvGrpSpPr>
        <p:grpSpPr bwMode="auto">
          <a:xfrm>
            <a:off x="7772400" y="3062288"/>
            <a:ext cx="2590800" cy="2209800"/>
            <a:chOff x="1152" y="1824"/>
            <a:chExt cx="3408" cy="2064"/>
          </a:xfrm>
        </p:grpSpPr>
        <p:sp>
          <p:nvSpPr>
            <p:cNvPr id="248836" name="Oval 4"/>
            <p:cNvSpPr>
              <a:spLocks noChangeArrowheads="1"/>
            </p:cNvSpPr>
            <p:nvPr/>
          </p:nvSpPr>
          <p:spPr bwMode="auto">
            <a:xfrm>
              <a:off x="1152" y="244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</a:p>
          </p:txBody>
        </p:sp>
        <p:sp>
          <p:nvSpPr>
            <p:cNvPr id="248837" name="Oval 5"/>
            <p:cNvSpPr>
              <a:spLocks noChangeArrowheads="1"/>
            </p:cNvSpPr>
            <p:nvPr/>
          </p:nvSpPr>
          <p:spPr bwMode="auto">
            <a:xfrm>
              <a:off x="1488" y="288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48838" name="Oval 6"/>
            <p:cNvSpPr>
              <a:spLocks noChangeArrowheads="1"/>
            </p:cNvSpPr>
            <p:nvPr/>
          </p:nvSpPr>
          <p:spPr bwMode="auto">
            <a:xfrm>
              <a:off x="1968" y="259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3</a:t>
              </a:r>
            </a:p>
          </p:txBody>
        </p:sp>
        <p:sp>
          <p:nvSpPr>
            <p:cNvPr id="248839" name="Oval 7"/>
            <p:cNvSpPr>
              <a:spLocks noChangeArrowheads="1"/>
            </p:cNvSpPr>
            <p:nvPr/>
          </p:nvSpPr>
          <p:spPr bwMode="auto">
            <a:xfrm>
              <a:off x="1632" y="220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2</a:t>
              </a:r>
            </a:p>
          </p:txBody>
        </p:sp>
        <p:sp>
          <p:nvSpPr>
            <p:cNvPr id="248840" name="Oval 8"/>
            <p:cNvSpPr>
              <a:spLocks noChangeArrowheads="1"/>
            </p:cNvSpPr>
            <p:nvPr/>
          </p:nvSpPr>
          <p:spPr bwMode="auto">
            <a:xfrm>
              <a:off x="2160" y="32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5</a:t>
              </a:r>
            </a:p>
          </p:txBody>
        </p:sp>
        <p:sp>
          <p:nvSpPr>
            <p:cNvPr id="248841" name="Oval 9"/>
            <p:cNvSpPr>
              <a:spLocks noChangeArrowheads="1"/>
            </p:cNvSpPr>
            <p:nvPr/>
          </p:nvSpPr>
          <p:spPr bwMode="auto">
            <a:xfrm>
              <a:off x="2784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6</a:t>
              </a:r>
            </a:p>
          </p:txBody>
        </p:sp>
        <p:sp>
          <p:nvSpPr>
            <p:cNvPr id="248842" name="Oval 10"/>
            <p:cNvSpPr>
              <a:spLocks noChangeArrowheads="1"/>
            </p:cNvSpPr>
            <p:nvPr/>
          </p:nvSpPr>
          <p:spPr bwMode="auto">
            <a:xfrm>
              <a:off x="2640" y="364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7</a:t>
              </a:r>
            </a:p>
          </p:txBody>
        </p:sp>
        <p:sp>
          <p:nvSpPr>
            <p:cNvPr id="248843" name="Oval 11"/>
            <p:cNvSpPr>
              <a:spLocks noChangeArrowheads="1"/>
            </p:cNvSpPr>
            <p:nvPr/>
          </p:nvSpPr>
          <p:spPr bwMode="auto">
            <a:xfrm>
              <a:off x="2976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9</a:t>
              </a:r>
            </a:p>
          </p:txBody>
        </p:sp>
        <p:sp>
          <p:nvSpPr>
            <p:cNvPr id="248844" name="Oval 12"/>
            <p:cNvSpPr>
              <a:spLocks noChangeArrowheads="1"/>
            </p:cNvSpPr>
            <p:nvPr/>
          </p:nvSpPr>
          <p:spPr bwMode="auto">
            <a:xfrm>
              <a:off x="3648" y="182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10</a:t>
              </a:r>
            </a:p>
          </p:txBody>
        </p:sp>
        <p:sp>
          <p:nvSpPr>
            <p:cNvPr id="248845" name="Oval 13"/>
            <p:cNvSpPr>
              <a:spLocks noChangeArrowheads="1"/>
            </p:cNvSpPr>
            <p:nvPr/>
          </p:nvSpPr>
          <p:spPr bwMode="auto">
            <a:xfrm>
              <a:off x="3024" y="240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8</a:t>
              </a:r>
            </a:p>
          </p:txBody>
        </p:sp>
        <p:sp>
          <p:nvSpPr>
            <p:cNvPr id="248846" name="Oval 14"/>
            <p:cNvSpPr>
              <a:spLocks noChangeArrowheads="1"/>
            </p:cNvSpPr>
            <p:nvPr/>
          </p:nvSpPr>
          <p:spPr bwMode="auto">
            <a:xfrm>
              <a:off x="3648" y="25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48847" name="Oval 15"/>
            <p:cNvSpPr>
              <a:spLocks noChangeArrowheads="1"/>
            </p:cNvSpPr>
            <p:nvPr/>
          </p:nvSpPr>
          <p:spPr bwMode="auto">
            <a:xfrm>
              <a:off x="4272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48848" name="Line 16"/>
            <p:cNvSpPr>
              <a:spLocks noChangeShapeType="1"/>
            </p:cNvSpPr>
            <p:nvPr/>
          </p:nvSpPr>
          <p:spPr bwMode="auto">
            <a:xfrm>
              <a:off x="1296" y="268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49" name="Line 17"/>
            <p:cNvSpPr>
              <a:spLocks noChangeShapeType="1"/>
            </p:cNvSpPr>
            <p:nvPr/>
          </p:nvSpPr>
          <p:spPr bwMode="auto">
            <a:xfrm>
              <a:off x="1440" y="2544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0" name="Line 18"/>
            <p:cNvSpPr>
              <a:spLocks noChangeShapeType="1"/>
            </p:cNvSpPr>
            <p:nvPr/>
          </p:nvSpPr>
          <p:spPr bwMode="auto">
            <a:xfrm flipV="1">
              <a:off x="1344" y="235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1" name="Line 19"/>
            <p:cNvSpPr>
              <a:spLocks noChangeShapeType="1"/>
            </p:cNvSpPr>
            <p:nvPr/>
          </p:nvSpPr>
          <p:spPr bwMode="auto">
            <a:xfrm>
              <a:off x="1920" y="2352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2" name="Line 20"/>
            <p:cNvSpPr>
              <a:spLocks noChangeShapeType="1"/>
            </p:cNvSpPr>
            <p:nvPr/>
          </p:nvSpPr>
          <p:spPr bwMode="auto">
            <a:xfrm flipV="1">
              <a:off x="1776" y="283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3" name="Line 21"/>
            <p:cNvSpPr>
              <a:spLocks noChangeShapeType="1"/>
            </p:cNvSpPr>
            <p:nvPr/>
          </p:nvSpPr>
          <p:spPr bwMode="auto">
            <a:xfrm>
              <a:off x="1728" y="30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4" name="Line 22"/>
            <p:cNvSpPr>
              <a:spLocks noChangeShapeType="1"/>
            </p:cNvSpPr>
            <p:nvPr/>
          </p:nvSpPr>
          <p:spPr bwMode="auto">
            <a:xfrm flipV="1">
              <a:off x="2448" y="3264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5" name="Line 23"/>
            <p:cNvSpPr>
              <a:spLocks noChangeShapeType="1"/>
            </p:cNvSpPr>
            <p:nvPr/>
          </p:nvSpPr>
          <p:spPr bwMode="auto">
            <a:xfrm>
              <a:off x="2400" y="350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6" name="Line 24"/>
            <p:cNvSpPr>
              <a:spLocks noChangeShapeType="1"/>
            </p:cNvSpPr>
            <p:nvPr/>
          </p:nvSpPr>
          <p:spPr bwMode="auto">
            <a:xfrm flipH="1">
              <a:off x="2832" y="340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7" name="Line 25"/>
            <p:cNvSpPr>
              <a:spLocks noChangeShapeType="1"/>
            </p:cNvSpPr>
            <p:nvPr/>
          </p:nvSpPr>
          <p:spPr bwMode="auto">
            <a:xfrm>
              <a:off x="3312" y="2592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8" name="Line 26"/>
            <p:cNvSpPr>
              <a:spLocks noChangeShapeType="1"/>
            </p:cNvSpPr>
            <p:nvPr/>
          </p:nvSpPr>
          <p:spPr bwMode="auto">
            <a:xfrm flipV="1">
              <a:off x="3936" y="235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9" name="Line 27"/>
            <p:cNvSpPr>
              <a:spLocks noChangeShapeType="1"/>
            </p:cNvSpPr>
            <p:nvPr/>
          </p:nvSpPr>
          <p:spPr bwMode="auto">
            <a:xfrm>
              <a:off x="3936" y="1968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60" name="Line 28"/>
            <p:cNvSpPr>
              <a:spLocks noChangeShapeType="1"/>
            </p:cNvSpPr>
            <p:nvPr/>
          </p:nvSpPr>
          <p:spPr bwMode="auto">
            <a:xfrm flipV="1">
              <a:off x="3264" y="1920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61" name="Line 29"/>
            <p:cNvSpPr>
              <a:spLocks noChangeShapeType="1"/>
            </p:cNvSpPr>
            <p:nvPr/>
          </p:nvSpPr>
          <p:spPr bwMode="auto">
            <a:xfrm>
              <a:off x="3120" y="216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62" name="Line 30"/>
            <p:cNvSpPr>
              <a:spLocks noChangeShapeType="1"/>
            </p:cNvSpPr>
            <p:nvPr/>
          </p:nvSpPr>
          <p:spPr bwMode="auto">
            <a:xfrm>
              <a:off x="3792" y="206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63" name="Line 31"/>
            <p:cNvSpPr>
              <a:spLocks noChangeShapeType="1"/>
            </p:cNvSpPr>
            <p:nvPr/>
          </p:nvSpPr>
          <p:spPr bwMode="auto">
            <a:xfrm>
              <a:off x="1920" y="2304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64" name="Line 32"/>
            <p:cNvSpPr>
              <a:spLocks noChangeShapeType="1"/>
            </p:cNvSpPr>
            <p:nvPr/>
          </p:nvSpPr>
          <p:spPr bwMode="auto">
            <a:xfrm flipV="1">
              <a:off x="2304" y="2640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48865" name="Object 3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668588" y="2687639"/>
          <a:ext cx="4506912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105160" imgH="2743200" progId="Equation.DSMT4">
                  <p:embed/>
                </p:oleObj>
              </mc:Choice>
              <mc:Fallback>
                <p:oleObj name="Equation" r:id="rId4" imgW="5105160" imgH="2743200" progId="Equation.DSMT4">
                  <p:embed/>
                  <p:pic>
                    <p:nvPicPr>
                      <p:cNvPr id="24886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687639"/>
                        <a:ext cx="4506912" cy="263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66" name="Text Box 34"/>
          <p:cNvSpPr txBox="1">
            <a:spLocks noChangeArrowheads="1"/>
          </p:cNvSpPr>
          <p:nvPr/>
        </p:nvSpPr>
        <p:spPr bwMode="auto">
          <a:xfrm>
            <a:off x="4454525" y="5195888"/>
            <a:ext cx="1174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3600"/>
              <a:t>n x n</a:t>
            </a:r>
          </a:p>
        </p:txBody>
      </p:sp>
      <p:sp>
        <p:nvSpPr>
          <p:cNvPr id="248867" name="Text Box 35"/>
          <p:cNvSpPr txBox="1">
            <a:spLocks noChangeArrowheads="1"/>
          </p:cNvSpPr>
          <p:nvPr/>
        </p:nvSpPr>
        <p:spPr bwMode="auto">
          <a:xfrm>
            <a:off x="6629400" y="5272088"/>
            <a:ext cx="1174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3600"/>
              <a:t>n x 1</a:t>
            </a:r>
          </a:p>
        </p:txBody>
      </p:sp>
      <p:sp>
        <p:nvSpPr>
          <p:cNvPr id="248868" name="Text Box 36"/>
          <p:cNvSpPr txBox="1">
            <a:spLocks noChangeArrowheads="1"/>
          </p:cNvSpPr>
          <p:nvPr/>
        </p:nvSpPr>
        <p:spPr bwMode="auto">
          <a:xfrm>
            <a:off x="2133600" y="5195888"/>
            <a:ext cx="1174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3600"/>
              <a:t>n x 1</a:t>
            </a:r>
          </a:p>
        </p:txBody>
      </p:sp>
      <p:sp>
        <p:nvSpPr>
          <p:cNvPr id="248869" name="Text Box 37"/>
          <p:cNvSpPr txBox="1">
            <a:spLocks noChangeArrowheads="1"/>
          </p:cNvSpPr>
          <p:nvPr/>
        </p:nvSpPr>
        <p:spPr bwMode="auto">
          <a:xfrm>
            <a:off x="1752601" y="2122489"/>
            <a:ext cx="187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000"/>
              <a:t>Ranking vector</a:t>
            </a:r>
          </a:p>
        </p:txBody>
      </p:sp>
      <p:sp>
        <p:nvSpPr>
          <p:cNvPr id="248870" name="Text Box 38"/>
          <p:cNvSpPr txBox="1">
            <a:spLocks noChangeArrowheads="1"/>
          </p:cNvSpPr>
          <p:nvPr/>
        </p:nvSpPr>
        <p:spPr bwMode="auto">
          <a:xfrm>
            <a:off x="7977189" y="2057401"/>
            <a:ext cx="1819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000"/>
              <a:t>Starting vector</a:t>
            </a:r>
          </a:p>
        </p:txBody>
      </p:sp>
      <p:sp>
        <p:nvSpPr>
          <p:cNvPr id="248871" name="Text Box 39"/>
          <p:cNvSpPr txBox="1">
            <a:spLocks noChangeArrowheads="1"/>
          </p:cNvSpPr>
          <p:nvPr/>
        </p:nvSpPr>
        <p:spPr bwMode="auto">
          <a:xfrm>
            <a:off x="3810001" y="2103438"/>
            <a:ext cx="2136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000"/>
              <a:t>Adjacency matrix</a:t>
            </a:r>
          </a:p>
        </p:txBody>
      </p:sp>
      <p:sp>
        <p:nvSpPr>
          <p:cNvPr id="65576" name="Text Box 40"/>
          <p:cNvSpPr txBox="1">
            <a:spLocks noChangeArrowheads="1"/>
          </p:cNvSpPr>
          <p:nvPr/>
        </p:nvSpPr>
        <p:spPr bwMode="auto">
          <a:xfrm>
            <a:off x="6858001" y="32004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400" b="1">
                <a:solidFill>
                  <a:srgbClr val="E34B1B"/>
                </a:solidFill>
              </a:rPr>
              <a:t>1</a:t>
            </a:r>
          </a:p>
        </p:txBody>
      </p:sp>
      <p:pic>
        <p:nvPicPr>
          <p:cNvPr id="248873" name="Picture 41" descr="rwr_df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609601"/>
            <a:ext cx="55626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874" name="Text Box 42"/>
          <p:cNvSpPr txBox="1">
            <a:spLocks noChangeArrowheads="1"/>
          </p:cNvSpPr>
          <p:nvPr/>
        </p:nvSpPr>
        <p:spPr bwMode="auto">
          <a:xfrm>
            <a:off x="6096000" y="2057401"/>
            <a:ext cx="121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000"/>
              <a:t>Restart p</a:t>
            </a:r>
          </a:p>
        </p:txBody>
      </p:sp>
      <p:sp>
        <p:nvSpPr>
          <p:cNvPr id="248875" name="Line 43"/>
          <p:cNvSpPr>
            <a:spLocks noChangeShapeType="1"/>
          </p:cNvSpPr>
          <p:nvPr/>
        </p:nvSpPr>
        <p:spPr bwMode="auto">
          <a:xfrm>
            <a:off x="6477000" y="1447800"/>
            <a:ext cx="152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76" name="Line 44"/>
          <p:cNvSpPr>
            <a:spLocks noChangeShapeType="1"/>
          </p:cNvSpPr>
          <p:nvPr/>
        </p:nvSpPr>
        <p:spPr bwMode="auto">
          <a:xfrm>
            <a:off x="8001000" y="1447800"/>
            <a:ext cx="609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77" name="Line 45"/>
          <p:cNvSpPr>
            <a:spLocks noChangeShapeType="1"/>
          </p:cNvSpPr>
          <p:nvPr/>
        </p:nvSpPr>
        <p:spPr bwMode="auto">
          <a:xfrm flipH="1">
            <a:off x="2667000" y="1524000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78" name="Line 46"/>
          <p:cNvSpPr>
            <a:spLocks noChangeShapeType="1"/>
          </p:cNvSpPr>
          <p:nvPr/>
        </p:nvSpPr>
        <p:spPr bwMode="auto">
          <a:xfrm>
            <a:off x="4419600" y="1371600"/>
            <a:ext cx="381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82" name="Text Box 50"/>
          <p:cNvSpPr txBox="1">
            <a:spLocks noChangeArrowheads="1"/>
          </p:cNvSpPr>
          <p:nvPr/>
        </p:nvSpPr>
        <p:spPr bwMode="auto">
          <a:xfrm>
            <a:off x="3014664" y="228600"/>
            <a:ext cx="2015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p</a:t>
            </a:r>
            <a:r>
              <a:rPr lang="en-US" altLang="en-US"/>
              <a:t> = c </a:t>
            </a:r>
            <a:r>
              <a:rPr lang="en-US" altLang="en-US" b="1"/>
              <a:t>B</a:t>
            </a:r>
            <a:r>
              <a:rPr lang="en-US" altLang="en-US"/>
              <a:t> </a:t>
            </a:r>
            <a:r>
              <a:rPr lang="en-US" altLang="en-US" b="1"/>
              <a:t>p</a:t>
            </a:r>
            <a:r>
              <a:rPr lang="en-US" altLang="en-US"/>
              <a:t> + (1-c)/n </a:t>
            </a:r>
            <a:r>
              <a:rPr lang="en-US" altLang="en-US" b="1"/>
              <a:t>1</a:t>
            </a:r>
          </a:p>
        </p:txBody>
      </p:sp>
      <p:sp>
        <p:nvSpPr>
          <p:cNvPr id="248883" name="Oval 51"/>
          <p:cNvSpPr>
            <a:spLocks noChangeArrowheads="1"/>
          </p:cNvSpPr>
          <p:nvPr/>
        </p:nvSpPr>
        <p:spPr bwMode="auto">
          <a:xfrm>
            <a:off x="6781800" y="3200400"/>
            <a:ext cx="533400" cy="457200"/>
          </a:xfrm>
          <a:prstGeom prst="ellipse">
            <a:avLst/>
          </a:prstGeom>
          <a:noFill/>
          <a:ln w="28575" algn="ctr">
            <a:solidFill>
              <a:schemeClr val="tx2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3081979"/>
      </p:ext>
    </p:extLst>
  </p:cSld>
  <p:clrMapOvr>
    <a:masterClrMapping/>
  </p:clrMapOvr>
  <p:transition advTm="211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7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AF23F-4910-4EAD-84C2-4792CAC2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90" y="0"/>
            <a:ext cx="9835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21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14287F-5ACD-4CE4-8321-2D4E22C94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"/>
          <a:stretch/>
        </p:blipFill>
        <p:spPr>
          <a:xfrm>
            <a:off x="1113864" y="116958"/>
            <a:ext cx="9800457" cy="674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8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18C9E6-E3D9-4D23-B972-743F273D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33" y="0"/>
            <a:ext cx="10376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56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4209AA-1168-43EB-AF78-EE9DCEB8B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2" y="0"/>
            <a:ext cx="10907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732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13C1-8EE2-426C-9633-41DA8732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Attention 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A67E-A38C-400E-B003-4822ED343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C5916-A57B-4023-8803-128CB7F8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261" y="1343655"/>
            <a:ext cx="5730616" cy="347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1424C-5635-484B-81F6-D900D2C03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1" y="1782947"/>
            <a:ext cx="8888819" cy="46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72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BB8AB-DF34-4A74-96E5-D36D7919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32" y="0"/>
            <a:ext cx="10494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38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549480-70C7-4A1F-899E-3048F3AA9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58"/>
          <a:stretch/>
        </p:blipFill>
        <p:spPr>
          <a:xfrm>
            <a:off x="0" y="29962"/>
            <a:ext cx="12192000" cy="5359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DD73D-C88F-47E2-A6BC-814C34A9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8705"/>
            <a:ext cx="12192000" cy="19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97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5221-28F6-4978-9D22-C3814034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048D6-18C6-4BF3-BBE0-B58A7BCB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6" y="1774032"/>
            <a:ext cx="8095129" cy="44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438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2090-DC74-493D-DEE4-B2FDF762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4C0E0B-AE71-17CC-DF7C-3B1377E09E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79336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|∀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}))</m:t>
                    </m:r>
                  </m:oMath>
                </a14:m>
                <a:endParaRPr lang="en-US" baseline="300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}))</m:t>
                    </m:r>
                  </m:oMath>
                </a14:m>
                <a:endParaRPr lang="en-US" b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is the graph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/>
                  <a:t> are nodes. Analogously defined for edges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/>
                  <a:t> are </a:t>
                </a:r>
                <a:r>
                  <a:rPr lang="en-US" i="1"/>
                  <a:t>d</a:t>
                </a:r>
                <a:r>
                  <a:rPr lang="en-US"/>
                  <a:t>-dimensional feature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/>
                  <a:t> are neural networks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/>
                  <a:t> are aggregation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4C0E0B-AE71-17CC-DF7C-3B1377E09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79336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56F747C-EF6A-EA10-F0DC-3AD4F868F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077" y="2763044"/>
            <a:ext cx="4054399" cy="30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62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1263-5D7E-5B5B-749B-5583FBF5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good bits…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D5B36-9F26-A6C1-29AA-0029ACD23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01066" cy="4351338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Computation is linear to the number of edges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Encodes locality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Equivariant and Invariant to </a:t>
                </a:r>
                <a:r>
                  <a:rPr lang="en-US" i="1" dirty="0"/>
                  <a:t>permutations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Equivariance: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Invariance: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is the permutation function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Therefore, isomorphic graphs produce the same representations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D5B36-9F26-A6C1-29AA-0029ACD23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01066" cy="4351338"/>
              </a:xfrm>
              <a:blipFill>
                <a:blip r:embed="rId2"/>
                <a:stretch>
                  <a:fillRect l="-1546" t="-2241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1E20731-4ECE-6C2B-1DDF-B522EC9E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516" y="2675636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dirty="0"/>
              <a:t> </a:t>
            </a:r>
          </a:p>
        </p:txBody>
      </p:sp>
      <p:graphicFrame>
        <p:nvGraphicFramePr>
          <p:cNvPr id="250882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01963" y="1587500"/>
          <a:ext cx="6261100" cy="376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52400" imgH="1409400" progId="Equation.DSMT4">
                  <p:embed/>
                </p:oleObj>
              </mc:Choice>
              <mc:Fallback>
                <p:oleObj name="Equation" r:id="rId2" imgW="2552400" imgH="1409400" progId="Equation.DSMT4">
                  <p:embed/>
                  <p:pic>
                    <p:nvPicPr>
                      <p:cNvPr id="25088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1587500"/>
                        <a:ext cx="6261100" cy="376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3" name="AutoShape 4"/>
          <p:cNvSpPr>
            <a:spLocks/>
          </p:cNvSpPr>
          <p:nvPr/>
        </p:nvSpPr>
        <p:spPr bwMode="auto">
          <a:xfrm>
            <a:off x="8229600" y="1812925"/>
            <a:ext cx="76200" cy="3505200"/>
          </a:xfrm>
          <a:prstGeom prst="rightBrace">
            <a:avLst>
              <a:gd name="adj1" fmla="val 38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50884" name="AutoShape 5"/>
          <p:cNvSpPr>
            <a:spLocks/>
          </p:cNvSpPr>
          <p:nvPr/>
        </p:nvSpPr>
        <p:spPr bwMode="auto">
          <a:xfrm>
            <a:off x="3124200" y="1812925"/>
            <a:ext cx="76200" cy="3505200"/>
          </a:xfrm>
          <a:prstGeom prst="rightBrace">
            <a:avLst>
              <a:gd name="adj1" fmla="val 38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50885" name="AutoShape 6"/>
          <p:cNvSpPr>
            <a:spLocks/>
          </p:cNvSpPr>
          <p:nvPr/>
        </p:nvSpPr>
        <p:spPr bwMode="auto">
          <a:xfrm>
            <a:off x="7848600" y="1812925"/>
            <a:ext cx="76200" cy="3505200"/>
          </a:xfrm>
          <a:prstGeom prst="leftBrace">
            <a:avLst>
              <a:gd name="adj1" fmla="val 38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50886" name="AutoShape 7"/>
          <p:cNvSpPr>
            <a:spLocks/>
          </p:cNvSpPr>
          <p:nvPr/>
        </p:nvSpPr>
        <p:spPr bwMode="auto">
          <a:xfrm>
            <a:off x="2667000" y="1812925"/>
            <a:ext cx="76200" cy="3505200"/>
          </a:xfrm>
          <a:prstGeom prst="leftBrace">
            <a:avLst>
              <a:gd name="adj1" fmla="val 38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50887" name="Rectangle 8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C00000"/>
                </a:solidFill>
                <a:ea typeface="宋体" panose="02010600030101010101" pitchFamily="2" charset="-122"/>
              </a:rPr>
              <a:t>Q: Given query </a:t>
            </a:r>
            <a:r>
              <a:rPr lang="en-US" altLang="zh-CN" i="1">
                <a:solidFill>
                  <a:srgbClr val="C00000"/>
                </a:solidFill>
                <a:ea typeface="宋体" panose="02010600030101010101" pitchFamily="2" charset="-122"/>
              </a:rPr>
              <a:t>i</a:t>
            </a:r>
            <a:r>
              <a:rPr lang="en-US" altLang="zh-CN">
                <a:solidFill>
                  <a:srgbClr val="C00000"/>
                </a:solidFill>
                <a:ea typeface="宋体" panose="02010600030101010101" pitchFamily="2" charset="-122"/>
              </a:rPr>
              <a:t>, how to solve it?</a:t>
            </a:r>
            <a:endParaRPr lang="zh-CN" altLang="en-US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250888" name="Text Box 9"/>
          <p:cNvSpPr txBox="1">
            <a:spLocks noChangeArrowheads="1"/>
          </p:cNvSpPr>
          <p:nvPr/>
        </p:nvSpPr>
        <p:spPr bwMode="auto">
          <a:xfrm>
            <a:off x="7812088" y="3168651"/>
            <a:ext cx="4937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4000" b="1">
                <a:solidFill>
                  <a:srgbClr val="FF0000"/>
                </a:solidFill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250889" name="Text Box 10"/>
          <p:cNvSpPr txBox="1">
            <a:spLocks noChangeArrowheads="1"/>
          </p:cNvSpPr>
          <p:nvPr/>
        </p:nvSpPr>
        <p:spPr bwMode="auto">
          <a:xfrm>
            <a:off x="2667001" y="3184526"/>
            <a:ext cx="493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4000" b="1">
                <a:solidFill>
                  <a:srgbClr val="FF0000"/>
                </a:solidFill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250890" name="Line 12"/>
          <p:cNvSpPr>
            <a:spLocks noChangeShapeType="1"/>
          </p:cNvSpPr>
          <p:nvPr/>
        </p:nvSpPr>
        <p:spPr bwMode="auto">
          <a:xfrm flipH="1" flipV="1">
            <a:off x="5486400" y="5394325"/>
            <a:ext cx="46038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91" name="Text Box 13"/>
          <p:cNvSpPr txBox="1">
            <a:spLocks noChangeArrowheads="1"/>
          </p:cNvSpPr>
          <p:nvPr/>
        </p:nvSpPr>
        <p:spPr bwMode="auto">
          <a:xfrm>
            <a:off x="4572000" y="5713414"/>
            <a:ext cx="2095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1800" b="1">
                <a:solidFill>
                  <a:srgbClr val="0000FF"/>
                </a:solidFill>
                <a:ea typeface="宋体" panose="02010600030101010101" pitchFamily="2" charset="-122"/>
              </a:rPr>
              <a:t>Adjacency matrix</a:t>
            </a:r>
          </a:p>
        </p:txBody>
      </p:sp>
      <p:sp>
        <p:nvSpPr>
          <p:cNvPr id="250892" name="Line 14"/>
          <p:cNvSpPr>
            <a:spLocks noChangeShapeType="1"/>
          </p:cNvSpPr>
          <p:nvPr/>
        </p:nvSpPr>
        <p:spPr bwMode="auto">
          <a:xfrm flipH="1" flipV="1">
            <a:off x="9448800" y="5089525"/>
            <a:ext cx="3048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93" name="Text Box 15"/>
          <p:cNvSpPr txBox="1">
            <a:spLocks noChangeArrowheads="1"/>
          </p:cNvSpPr>
          <p:nvPr/>
        </p:nvSpPr>
        <p:spPr bwMode="auto">
          <a:xfrm>
            <a:off x="8839200" y="5637213"/>
            <a:ext cx="17970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1800" b="1">
                <a:solidFill>
                  <a:srgbClr val="0000FF"/>
                </a:solidFill>
                <a:ea typeface="宋体" panose="02010600030101010101" pitchFamily="2" charset="-122"/>
              </a:rPr>
              <a:t>Starting vector</a:t>
            </a:r>
          </a:p>
        </p:txBody>
      </p:sp>
      <p:sp>
        <p:nvSpPr>
          <p:cNvPr id="250894" name="Line 14"/>
          <p:cNvSpPr>
            <a:spLocks noChangeShapeType="1"/>
          </p:cNvSpPr>
          <p:nvPr/>
        </p:nvSpPr>
        <p:spPr bwMode="auto">
          <a:xfrm flipV="1">
            <a:off x="8031164" y="5318125"/>
            <a:ext cx="46037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95" name="Text Box 15"/>
          <p:cNvSpPr txBox="1">
            <a:spLocks noChangeArrowheads="1"/>
          </p:cNvSpPr>
          <p:nvPr/>
        </p:nvSpPr>
        <p:spPr bwMode="auto">
          <a:xfrm>
            <a:off x="7042151" y="5699125"/>
            <a:ext cx="18510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1800" b="1">
                <a:solidFill>
                  <a:srgbClr val="FF0000"/>
                </a:solidFill>
                <a:ea typeface="宋体" panose="02010600030101010101" pitchFamily="2" charset="-122"/>
              </a:rPr>
              <a:t>Ranking vector</a:t>
            </a:r>
          </a:p>
        </p:txBody>
      </p:sp>
      <p:sp>
        <p:nvSpPr>
          <p:cNvPr id="250896" name="Line 14"/>
          <p:cNvSpPr>
            <a:spLocks noChangeShapeType="1"/>
          </p:cNvSpPr>
          <p:nvPr/>
        </p:nvSpPr>
        <p:spPr bwMode="auto">
          <a:xfrm flipV="1">
            <a:off x="2894014" y="5318125"/>
            <a:ext cx="46037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97" name="Text Box 15"/>
          <p:cNvSpPr txBox="1">
            <a:spLocks noChangeArrowheads="1"/>
          </p:cNvSpPr>
          <p:nvPr/>
        </p:nvSpPr>
        <p:spPr bwMode="auto">
          <a:xfrm>
            <a:off x="1905001" y="5699125"/>
            <a:ext cx="18510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1800" b="1">
                <a:solidFill>
                  <a:srgbClr val="FF0000"/>
                </a:solidFill>
                <a:ea typeface="宋体" panose="02010600030101010101" pitchFamily="2" charset="-122"/>
              </a:rPr>
              <a:t>Ranking vector</a:t>
            </a:r>
          </a:p>
        </p:txBody>
      </p:sp>
      <p:sp>
        <p:nvSpPr>
          <p:cNvPr id="250898" name="Line 14"/>
          <p:cNvSpPr>
            <a:spLocks noChangeShapeType="1"/>
          </p:cNvSpPr>
          <p:nvPr/>
        </p:nvSpPr>
        <p:spPr bwMode="auto">
          <a:xfrm flipH="1">
            <a:off x="9372600" y="2803525"/>
            <a:ext cx="457200" cy="460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99" name="Text Box 15"/>
          <p:cNvSpPr txBox="1">
            <a:spLocks noChangeArrowheads="1"/>
          </p:cNvSpPr>
          <p:nvPr/>
        </p:nvSpPr>
        <p:spPr bwMode="auto">
          <a:xfrm>
            <a:off x="9817100" y="2574925"/>
            <a:ext cx="8509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1800" b="1">
                <a:solidFill>
                  <a:srgbClr val="0000FF"/>
                </a:solidFill>
                <a:ea typeface="宋体" panose="02010600030101010101" pitchFamily="2" charset="-122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968595855"/>
      </p:ext>
    </p:extLst>
  </p:cSld>
  <p:clrMapOvr>
    <a:masterClrMapping/>
  </p:clrMapOvr>
  <p:transition advTm="9922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E400-2E03-A4A1-AF29-91603538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F9008-1A71-3B62-031E-D6BE6BC8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08" y="4236379"/>
            <a:ext cx="7772400" cy="24817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DCCA-060E-7A50-18CE-147EE009F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Expressivity: Does that mean non-isomorphic graphs also produce distinct representations?</a:t>
            </a:r>
          </a:p>
          <a:p>
            <a:pPr lvl="1"/>
            <a:r>
              <a:rPr lang="en-US"/>
              <a:t>No!</a:t>
            </a:r>
          </a:p>
          <a:p>
            <a:r>
              <a:rPr lang="en-US"/>
              <a:t>Shallow GNNs are generally better than deep GNNs </a:t>
            </a:r>
          </a:p>
          <a:p>
            <a:pPr lvl="1"/>
            <a:r>
              <a:rPr lang="en-US"/>
              <a:t>Over-squashing</a:t>
            </a:r>
          </a:p>
          <a:p>
            <a:pPr lvl="1"/>
            <a:r>
              <a:rPr lang="en-US"/>
              <a:t>Over-smoothing</a:t>
            </a:r>
          </a:p>
        </p:txBody>
      </p:sp>
    </p:spTree>
    <p:extLst>
      <p:ext uri="{BB962C8B-B14F-4D97-AF65-F5344CB8AC3E}">
        <p14:creationId xmlns:p14="http://schemas.microsoft.com/office/powerpoint/2010/main" val="17989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7AA6-28B6-3309-6964-A23E9125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Over-smoothing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5855-4D09-3BDC-4425-21ACDAB64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Small-world property</a:t>
            </a:r>
          </a:p>
          <a:p>
            <a:pPr lvl="1"/>
            <a:r>
              <a:rPr lang="en-US" dirty="0"/>
              <a:t>Real-world graphs normally have small diameters</a:t>
            </a:r>
          </a:p>
          <a:p>
            <a:r>
              <a:rPr lang="en-US" dirty="0"/>
              <a:t>If layers= radius (diameter/2), all nodes receive messages from all nodes and hence they start to look increasingly similar</a:t>
            </a:r>
          </a:p>
        </p:txBody>
      </p:sp>
    </p:spTree>
    <p:extLst>
      <p:ext uri="{BB962C8B-B14F-4D97-AF65-F5344CB8AC3E}">
        <p14:creationId xmlns:p14="http://schemas.microsoft.com/office/powerpoint/2010/main" val="2216616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1644-DD9B-0A0A-6523-D68605F4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Over-squashing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B00E2-5166-BCF8-E446-11CB04D5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45500" cy="4351338"/>
          </a:xfrm>
        </p:spPr>
        <p:txBody>
          <a:bodyPr/>
          <a:lstStyle/>
          <a:p>
            <a:r>
              <a:rPr lang="en-US" dirty="0"/>
              <a:t>Deep networks should do better since their receptive field is larger. They should learn long-range dependencies.</a:t>
            </a:r>
          </a:p>
          <a:p>
            <a:pPr lvl="1"/>
            <a:r>
              <a:rPr lang="en-US" dirty="0"/>
              <a:t>As depth increases, the receptive field increases exponentially.</a:t>
            </a:r>
          </a:p>
          <a:p>
            <a:r>
              <a:rPr lang="en-US" dirty="0"/>
              <a:t>However, </a:t>
            </a:r>
          </a:p>
          <a:p>
            <a:pPr lvl="1"/>
            <a:r>
              <a:rPr lang="en-US" dirty="0"/>
              <a:t>This information gets “squashed” into fixed-length vectors</a:t>
            </a:r>
          </a:p>
          <a:p>
            <a:pPr lvl="1"/>
            <a:r>
              <a:rPr lang="en-US" dirty="0"/>
              <a:t>The information path is through intermediate nodes that may smooth-out important long-range nodes.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8D510-27A9-279E-5329-97047C1C6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3429000"/>
            <a:ext cx="20701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8AFE-7920-EA07-515B-79557FB8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76ED-F1B9-146B-A6FB-94BB299C0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MLPs are universal approximators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BF505-38CF-0B7D-24E6-7D2A231C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31" y="2509088"/>
            <a:ext cx="8892607" cy="41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8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747E-3E81-E3D0-D28A-F61C06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/>
              <a:t>Can the same be said for MPNNs in the context of Graph?</a:t>
            </a: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90DBA-68FE-E68F-E73B-D5704EC25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1" y="1836992"/>
            <a:ext cx="9347973" cy="46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89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FB39-8553-69C4-E17C-EB0F43B3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MPNNs are not universal approximators!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268B-D99B-4CCF-6E2B-66A50A7F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EEAA2-98FB-B33B-D042-1BD4E0DF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1" y="1825625"/>
            <a:ext cx="10335769" cy="50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29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50845-E3E4-08BA-52CF-52457F9E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001294"/>
            <a:ext cx="7772400" cy="1389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D27CA-3C7D-C743-CE50-713C3A8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real-world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9643-85DD-1AA6-321B-DE0EDEE4D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MPNNs can distinguish between these two graphs!</a:t>
            </a:r>
          </a:p>
          <a:p>
            <a:pPr lvl="1"/>
            <a:r>
              <a:rPr lang="en-US"/>
              <a:t>Why? There is a one-to-one correspondence between nodes across the two graphs in terms of the messages they would get.</a:t>
            </a:r>
          </a:p>
          <a:p>
            <a:pPr lvl="1"/>
            <a:r>
              <a:rPr lang="en-US"/>
              <a:t>Let’s study this a bit more formally</a:t>
            </a:r>
          </a:p>
        </p:txBody>
      </p:sp>
    </p:spTree>
    <p:extLst>
      <p:ext uri="{BB962C8B-B14F-4D97-AF65-F5344CB8AC3E}">
        <p14:creationId xmlns:p14="http://schemas.microsoft.com/office/powerpoint/2010/main" val="3536948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D09-B7C0-4355-2164-9424E70B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1-Weisfeiler Lehman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4D8AA-52B3-34BE-06C7-B237EDA3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60232-B750-EA63-AC0B-38395E993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2"/>
          <a:stretch/>
        </p:blipFill>
        <p:spPr>
          <a:xfrm>
            <a:off x="838200" y="1690688"/>
            <a:ext cx="10528972" cy="37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133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E975A3-377B-0F45-10A4-15EBF23F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933886"/>
            <a:ext cx="10426738" cy="49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233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75D4-31BB-38F9-D764-32F947F5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92850-5B05-C759-DF12-6CA667C4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E243D-9FAE-301B-FBD6-23C437636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7" y="471488"/>
            <a:ext cx="8532655" cy="2735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873D6-E3EA-148D-F793-788C96C9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6" y="3665817"/>
            <a:ext cx="9512332" cy="25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415636"/>
            <a:ext cx="6372225" cy="5785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66328" y="3971636"/>
            <a:ext cx="55188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col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28690" y="5407891"/>
            <a:ext cx="6881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Px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49891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4DA9-4A1B-6FCA-F106-1AE8E8D9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47412-2FD6-8E13-5641-BE4F304A9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C12FE-A485-5235-35F4-31928F4B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2738"/>
            <a:ext cx="9417184" cy="327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B95C73-8AFB-ED4B-D15E-7AC6FA7FF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9" y="3657599"/>
            <a:ext cx="9663879" cy="23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2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A426-1861-BD8C-D2C0-470CB91A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E235-ACA6-3E1B-2739-9B96726A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B956E-E2A8-ECFB-23FB-CC1F6C96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62" y="550323"/>
            <a:ext cx="10928075" cy="345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ED415-E405-54BD-6AC4-D9C5AA7D2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16" y="4522934"/>
            <a:ext cx="7423840" cy="9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14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2794B-E025-4ABA-8E3D-805AF034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 complexity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F963-40F6-495B-BF39-C07719134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each iteration, “messages "are aggregated from each neighbor</a:t>
            </a:r>
          </a:p>
          <a:p>
            <a:r>
              <a:rPr lang="en-IN"/>
              <a:t>Message pass through each edge</a:t>
            </a:r>
          </a:p>
          <a:p>
            <a:r>
              <a:rPr lang="en-IN"/>
              <a:t>Therefore, Complexity is O(</a:t>
            </a:r>
            <a:r>
              <a:rPr lang="en-IN" err="1"/>
              <a:t>i|E</a:t>
            </a:r>
            <a:r>
              <a:rPr lang="en-IN"/>
              <a:t>|)</a:t>
            </a:r>
          </a:p>
          <a:p>
            <a:pPr lvl="1"/>
            <a:r>
              <a:rPr lang="en-IN" err="1"/>
              <a:t>i</a:t>
            </a:r>
            <a:r>
              <a:rPr lang="en-IN"/>
              <a:t> is the number of iterations.</a:t>
            </a:r>
          </a:p>
          <a:p>
            <a:pPr lvl="1"/>
            <a:endParaRPr lang="en-IN"/>
          </a:p>
          <a:p>
            <a:r>
              <a:rPr lang="en-IN"/>
              <a:t>Graph Isomorphism is NP-intermediate (not been proven to be NP-complete, but no poly-time algorithm exists)</a:t>
            </a:r>
          </a:p>
        </p:txBody>
      </p:sp>
    </p:spTree>
    <p:extLst>
      <p:ext uri="{BB962C8B-B14F-4D97-AF65-F5344CB8AC3E}">
        <p14:creationId xmlns:p14="http://schemas.microsoft.com/office/powerpoint/2010/main" val="6470339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8EE0-7F5E-44C8-9F93-1E7E1390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Limits of the expressive power?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CF63-7266-4F98-8E64-83A645EAF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/>
              <a:t>Lemma 1: If a </a:t>
            </a:r>
            <a:r>
              <a:rPr lang="en-US" sz="2400" i="1"/>
              <a:t>k</a:t>
            </a:r>
            <a:r>
              <a:rPr lang="en-US" sz="2400"/>
              <a:t>-layer MPNN maps nodes </a:t>
            </a:r>
            <a:r>
              <a:rPr lang="en-US" sz="2400" i="1"/>
              <a:t>u</a:t>
            </a:r>
            <a:r>
              <a:rPr lang="en-US" sz="2400"/>
              <a:t> and </a:t>
            </a:r>
            <a:r>
              <a:rPr lang="en-US" sz="2400" i="1"/>
              <a:t>v</a:t>
            </a:r>
            <a:r>
              <a:rPr lang="en-US" sz="2400"/>
              <a:t> to different embeddings, then WL algorithm decides that the </a:t>
            </a:r>
            <a:r>
              <a:rPr lang="en-US" sz="2400" i="1"/>
              <a:t>k</a:t>
            </a:r>
            <a:r>
              <a:rPr lang="en-US" sz="2400"/>
              <a:t>-hop neighborhoods of </a:t>
            </a:r>
            <a:r>
              <a:rPr lang="en-US" sz="2400" i="1"/>
              <a:t>u</a:t>
            </a:r>
            <a:r>
              <a:rPr lang="en-US" sz="2400"/>
              <a:t> and </a:t>
            </a:r>
            <a:r>
              <a:rPr lang="en-US" sz="2400" i="1"/>
              <a:t>v</a:t>
            </a:r>
            <a:r>
              <a:rPr lang="en-US" sz="2400"/>
              <a:t> are non-isomorphic.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IN" sz="2400">
                <a:latin typeface="Open Sans"/>
              </a:rPr>
              <a:t>Does it also hold in the opposite direction?</a:t>
            </a:r>
          </a:p>
          <a:p>
            <a:pPr lvl="1">
              <a:lnSpc>
                <a:spcPct val="100000"/>
              </a:lnSpc>
            </a:pPr>
            <a:r>
              <a:rPr lang="en-IN" sz="2000">
                <a:latin typeface="Open Sans"/>
              </a:rPr>
              <a:t>If WL decides the </a:t>
            </a:r>
            <a:r>
              <a:rPr lang="en-IN" sz="2000" i="1">
                <a:latin typeface="Open Sans"/>
              </a:rPr>
              <a:t>k</a:t>
            </a:r>
            <a:r>
              <a:rPr lang="en-IN" sz="2000">
                <a:latin typeface="Open Sans"/>
              </a:rPr>
              <a:t>-hop neighborhood to be non-isomorphic, can a GNN guarantee to generate different embeddings for </a:t>
            </a:r>
            <a:r>
              <a:rPr lang="en-IN" sz="2000" i="1">
                <a:latin typeface="Open Sans"/>
              </a:rPr>
              <a:t>u</a:t>
            </a:r>
            <a:r>
              <a:rPr lang="en-IN" sz="2000">
                <a:latin typeface="Open Sans"/>
              </a:rPr>
              <a:t> and </a:t>
            </a:r>
            <a:r>
              <a:rPr lang="en-IN" sz="2000" i="1">
                <a:latin typeface="Open Sans"/>
              </a:rPr>
              <a:t>v?</a:t>
            </a:r>
          </a:p>
          <a:p>
            <a:pPr lvl="1">
              <a:lnSpc>
                <a:spcPct val="100000"/>
              </a:lnSpc>
            </a:pPr>
            <a:r>
              <a:rPr lang="en-IN" sz="2000">
                <a:latin typeface="Open Sans"/>
              </a:rPr>
              <a:t>Yes, if the input features are </a:t>
            </a:r>
            <a:r>
              <a:rPr lang="en-IN" sz="2000" i="1">
                <a:latin typeface="Open Sans"/>
              </a:rPr>
              <a:t>countable</a:t>
            </a:r>
            <a:r>
              <a:rPr lang="en-IN" sz="2000">
                <a:latin typeface="Open Sans"/>
              </a:rPr>
              <a:t>.</a:t>
            </a:r>
          </a:p>
          <a:p>
            <a:pPr lvl="1"/>
            <a:endParaRPr lang="en-IN" sz="2000" i="1"/>
          </a:p>
        </p:txBody>
      </p:sp>
    </p:spTree>
    <p:extLst>
      <p:ext uri="{BB962C8B-B14F-4D97-AF65-F5344CB8AC3E}">
        <p14:creationId xmlns:p14="http://schemas.microsoft.com/office/powerpoint/2010/main" val="2930783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141E-7F53-4CE5-8E58-82AEEA6A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 Sketch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B36D0-0147-4D8B-9BAC-D99206D09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an </a:t>
            </a:r>
            <a:r>
              <a:rPr lang="en-US" i="1"/>
              <a:t>injective</a:t>
            </a:r>
            <a:r>
              <a:rPr lang="en-US"/>
              <a:t> aggregation function</a:t>
            </a:r>
          </a:p>
          <a:p>
            <a:pPr lvl="1"/>
            <a:r>
              <a:rPr lang="en-US"/>
              <a:t>Injective: </a:t>
            </a:r>
            <a:r>
              <a:rPr lang="en-US" i="1"/>
              <a:t>f(x)=f(y) </a:t>
            </a:r>
            <a:r>
              <a:rPr lang="en-US" i="1" err="1"/>
              <a:t>iff</a:t>
            </a:r>
            <a:r>
              <a:rPr lang="en-US" i="1"/>
              <a:t> x=y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Known result: </a:t>
            </a:r>
            <a:r>
              <a:rPr lang="en-US" i="1"/>
              <a:t>Composition</a:t>
            </a:r>
            <a:r>
              <a:rPr lang="en-US"/>
              <a:t> of injective functions is also injective. </a:t>
            </a:r>
          </a:p>
          <a:p>
            <a:r>
              <a:rPr lang="en-US"/>
              <a:t>Hence, if we use injective function across each of the </a:t>
            </a:r>
            <a:r>
              <a:rPr lang="en-US" i="1"/>
              <a:t>k</a:t>
            </a:r>
            <a:r>
              <a:rPr lang="en-US"/>
              <a:t>-layers, the result is equivalent to WL-test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15A26-6540-450A-A313-C25EAFBE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47" y="2806144"/>
            <a:ext cx="7030059" cy="9602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BE1888-7409-4E08-B5DA-F9638C158112}"/>
              </a:ext>
            </a:extLst>
          </p:cNvPr>
          <p:cNvSpPr/>
          <p:nvPr/>
        </p:nvSpPr>
        <p:spPr>
          <a:xfrm>
            <a:off x="4826643" y="3499412"/>
            <a:ext cx="3916101" cy="324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4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10FF-CF52-4293-B172-F4628892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232A-EADE-4F1C-9D92-986FDAD3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013F-AFE7-4A46-965B-2E83A1E5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903106" cy="62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13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004-5D67-4351-BF1A-22E713EA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A12E5-F385-4D55-94C9-E42DC378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FBB5C-B606-44B7-AC93-4371445F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06" y="176883"/>
            <a:ext cx="10249788" cy="65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30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ED13-E549-4C1E-B8AD-341863B2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DD50-56FD-491A-988C-9445F800A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E690B-4C8F-44D7-8FFE-2FC2734A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5" y="127322"/>
            <a:ext cx="10230993" cy="64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11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A9F9-6D7E-43AC-83C1-28580F94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47351-8067-472B-BFBA-C067F113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9268E-E555-4AB6-89B8-E922A425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42" y="0"/>
            <a:ext cx="10264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4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25EC-4FE8-9B88-4430-A022DD18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MPNN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D58805-D92E-C230-E394-4F2C4542E7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|∀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}))</m:t>
                    </m:r>
                  </m:oMath>
                </a14:m>
                <a:endParaRPr lang="en-US" b="0"/>
              </a:p>
              <a:p>
                <a:pPr lvl="1"/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|∀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These results should be taken with a grain of salt!</a:t>
                </a:r>
              </a:p>
              <a:p>
                <a:pPr lvl="1"/>
                <a:r>
                  <a:rPr lang="en-US"/>
                  <a:t>We mostly work with real-valued embeddings</a:t>
                </a:r>
              </a:p>
              <a:p>
                <a:pPr lvl="1"/>
                <a:r>
                  <a:rPr lang="en-US"/>
                  <a:t>Higher-expressive power do not guarantee better performance</a:t>
                </a:r>
              </a:p>
              <a:p>
                <a:pPr lvl="1"/>
                <a:endParaRPr lang="en-US"/>
              </a:p>
              <a:p>
                <a:r>
                  <a:rPr lang="en-US"/>
                  <a:t>How powerful are Graph Neural Networks?, ICLR 2019.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D58805-D92E-C230-E394-4F2C4542E7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15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1684"/>
            <a:ext cx="10515600" cy="4351338"/>
          </a:xfrm>
        </p:spPr>
        <p:txBody>
          <a:bodyPr/>
          <a:lstStyle/>
          <a:p>
            <a:r>
              <a:rPr lang="en-US" dirty="0"/>
              <a:t>Space complexity: </a:t>
            </a:r>
          </a:p>
          <a:p>
            <a:pPr lvl="1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O(</a:t>
            </a:r>
            <a:r>
              <a:rPr lang="en-US" dirty="0" err="1"/>
              <a:t>M+n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Using </a:t>
            </a:r>
            <a:r>
              <a:rPr lang="en-US" dirty="0" err="1"/>
              <a:t>Pagerank</a:t>
            </a:r>
            <a:r>
              <a:rPr lang="en-US" dirty="0"/>
              <a:t> style storage</a:t>
            </a:r>
          </a:p>
          <a:p>
            <a:pPr lvl="2"/>
            <a:r>
              <a:rPr lang="en-US" dirty="0"/>
              <a:t>M: adjacency list</a:t>
            </a:r>
          </a:p>
          <a:p>
            <a:r>
              <a:rPr lang="en-US" dirty="0"/>
              <a:t>Time complexity:</a:t>
            </a:r>
          </a:p>
          <a:p>
            <a:pPr lvl="1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practice, can be much faster using </a:t>
            </a:r>
            <a:r>
              <a:rPr lang="en-US" dirty="0" err="1"/>
              <a:t>SimRank</a:t>
            </a:r>
            <a:r>
              <a:rPr lang="en-US" dirty="0"/>
              <a:t> kind of optimization.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994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73C7-BB47-D910-CA70-A9E9D257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Transformers</a:t>
            </a:r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44083A-9016-92D0-65B5-7F7E4DAF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864" y="1987362"/>
            <a:ext cx="6667500" cy="3619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CC0F1-C337-EE6C-C549-07A2F5F9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63" y="4001294"/>
            <a:ext cx="6599621" cy="1841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4DE65-725E-4F5B-0092-164353CD1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94" r="394" b="15838"/>
          <a:stretch/>
        </p:blipFill>
        <p:spPr>
          <a:xfrm>
            <a:off x="1218682" y="2746091"/>
            <a:ext cx="4610100" cy="28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35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6E34E14C-A69A-D0AF-225B-DC5FAA2C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008" y="2954134"/>
            <a:ext cx="7154778" cy="80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D85E8-CAD1-F224-5F32-348723E7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951058"/>
            <a:ext cx="3689898" cy="841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30187-63DE-A3D7-E26E-0E8E6EC79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335" y="1539238"/>
            <a:ext cx="4362364" cy="1003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D22DA-E9A2-A0E0-3747-B0C4C958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Graphormer</a:t>
            </a:r>
            <a:r>
              <a:rPr lang="en-US"/>
              <a:t> [</a:t>
            </a:r>
            <a:r>
              <a:rPr lang="en-US" err="1"/>
              <a:t>NeurIPS</a:t>
            </a:r>
            <a:r>
              <a:rPr lang="en-US"/>
              <a:t> 2021]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005EA7-2D31-FC8A-73FF-7BF2B52CF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Centrality Encoding: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: original features of node </a:t>
                </a:r>
                <a:r>
                  <a:rPr lang="en-IN" i="1" err="1"/>
                  <a:t>i</a:t>
                </a:r>
                <a:endParaRPr lang="en-IN" i="1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IN" i="1"/>
                  <a:t> </a:t>
                </a:r>
                <a:r>
                  <a:rPr lang="en-IN"/>
                  <a:t>and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N"/>
                  <a:t> MLP outputs over in-degree and out-degree respectively.</a:t>
                </a:r>
              </a:p>
              <a:p>
                <a:r>
                  <a:rPr lang="en-IN"/>
                  <a:t>Spatial Encoding:</a:t>
                </a:r>
              </a:p>
              <a:p>
                <a:endParaRPr lang="en-IN"/>
              </a:p>
              <a:p>
                <a:endParaRPr lang="en-IN"/>
              </a:p>
              <a:p>
                <a:r>
                  <a:rPr lang="en-IN"/>
                  <a:t>Completing the layer</a:t>
                </a:r>
              </a:p>
              <a:p>
                <a:endParaRPr lang="en-IN"/>
              </a:p>
              <a:p>
                <a:pPr lvl="1"/>
                <a:endParaRPr lang="en-IN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005EA7-2D31-FC8A-73FF-7BF2B52CF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7">
            <a:extLst>
              <a:ext uri="{FF2B5EF4-FFF2-40B4-BE49-F238E27FC236}">
                <a16:creationId xmlns:a16="http://schemas.microsoft.com/office/drawing/2014/main" id="{EF37AB77-2D4E-CA7A-8891-945FAE735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74" y="3774586"/>
            <a:ext cx="10135385" cy="675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9A791-09FB-576F-B365-F5B06B444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317" y="5067744"/>
            <a:ext cx="35052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38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CAB2-5D5F-C681-3A60-6F032FBE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29786-416C-B041-1520-0D9013493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mimic sum pool (and meal pool)</a:t>
            </a:r>
          </a:p>
          <a:p>
            <a:r>
              <a:rPr lang="en-US"/>
              <a:t>Can distinguish graphs that 1-wl cannot</a:t>
            </a:r>
          </a:p>
          <a:p>
            <a:endParaRPr lang="en-US"/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4FC76-9B4A-B0D6-A9A9-7957A2C7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8" y="3096060"/>
            <a:ext cx="9193876" cy="30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650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60B6-5B31-576B-6EBC-F08636F1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176A-4F98-C60F-D79A-C43986904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Performance does not degrade as layers are increased</a:t>
            </a:r>
          </a:p>
          <a:p>
            <a:pPr lvl="1"/>
            <a:r>
              <a:rPr lang="en-US"/>
              <a:t>No effect of over-smoothing. 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EB093-1ADA-3D3F-0114-2F6DA963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68" y="3126224"/>
            <a:ext cx="8836429" cy="18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91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D167-FA6E-1B0C-F205-E5C6EB79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5238-E76A-BB4D-FBDE-C5079DB44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FFEDA-D7E9-A3AA-0C5D-A22D073B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874831"/>
            <a:ext cx="9530542" cy="32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414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D663-E8E1-447A-B7F9-39A1753E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Weakness of GCNs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6A49-0F4F-486A-97E4-A18B434BE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F63D1-922E-4241-8E19-50231E68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" y="1594210"/>
            <a:ext cx="12151791" cy="48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438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8641"/>
          <a:stretch/>
        </p:blipFill>
        <p:spPr>
          <a:xfrm>
            <a:off x="353526" y="337935"/>
            <a:ext cx="8885683" cy="28898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92303" y="4326589"/>
            <a:ext cx="4626502" cy="438150"/>
            <a:chOff x="7436400" y="2357973"/>
            <a:chExt cx="4626502" cy="4381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4252" y="2357973"/>
              <a:ext cx="4438650" cy="4381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436400" y="2423160"/>
              <a:ext cx="46265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/>
                <a:t>                                 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14922" y="3377657"/>
                <a:ext cx="4822859" cy="551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Feature vector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𝐴𝑘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2" y="3377657"/>
                <a:ext cx="4822859" cy="551048"/>
              </a:xfrm>
              <a:prstGeom prst="rect">
                <a:avLst/>
              </a:prstGeom>
              <a:blipFill rotWithShape="0">
                <a:blip r:embed="rId5"/>
                <a:stretch>
                  <a:fillRect l="-1138"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9900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79E4-AEB8-4C1C-85A1-BC301397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P-GNN (ICML 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5B00-8955-4C8E-9550-F5A6184AA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25C33-C4EB-4DCF-8265-1B17DC3D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9051"/>
            <a:ext cx="5886493" cy="6419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C1789-6CE4-43E4-AD6E-3A395292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1" y="1801378"/>
            <a:ext cx="4993502" cy="964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77580-3D36-4181-BB69-D1DAD635D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" y="3125497"/>
            <a:ext cx="2829479" cy="563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600FB-7BA6-4869-AA62-4022AEF6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01" y="4213078"/>
            <a:ext cx="4400582" cy="5619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7309F4-F5E6-4F4E-96BF-229EF15C8F05}"/>
              </a:ext>
            </a:extLst>
          </p:cNvPr>
          <p:cNvSpPr/>
          <p:nvPr/>
        </p:nvSpPr>
        <p:spPr>
          <a:xfrm>
            <a:off x="7024255" y="4213078"/>
            <a:ext cx="3662796" cy="29657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Distortion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/>
              </a:p>
              <a:p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/>
                  <a:t> provides bounds on distance after dimensionality reduction</a:t>
                </a:r>
              </a:p>
              <a:p>
                <a:endParaRPr lang="en-US"/>
              </a:p>
              <a:p>
                <a:r>
                  <a:rPr lang="en-US"/>
                  <a:t>c</a:t>
                </a:r>
                <a:r>
                  <a:rPr lang="en-US" baseline="-25000"/>
                  <a:t>1</a:t>
                </a:r>
                <a:r>
                  <a:rPr lang="en-US"/>
                  <a:t> is contraction and c</a:t>
                </a:r>
                <a:r>
                  <a:rPr lang="en-US" baseline="-25000"/>
                  <a:t>2</a:t>
                </a:r>
                <a:r>
                  <a:rPr lang="en-US"/>
                  <a:t> is expansion</a:t>
                </a:r>
              </a:p>
              <a:p>
                <a:endParaRPr lang="en-US"/>
              </a:p>
              <a:p>
                <a:r>
                  <a:rPr lang="en-US"/>
                  <a:t>Distortion=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-25000"/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, it is called isometric mapping</a:t>
                </a:r>
              </a:p>
              <a:p>
                <a:endParaRPr lang="en-US" baseline="-25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04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BD80-77DD-4A46-9DBB-437376C9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anchor sets?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D8591-3772-4D5F-9186-CF7500C0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BFA8-BA5F-4F4A-A8AA-88B7A297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5" y="1861759"/>
            <a:ext cx="5876968" cy="1285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C15B-A18A-455C-9D26-25622E1C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219" y="3223334"/>
            <a:ext cx="6057944" cy="34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3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A077F32-30AF-4702-ADD3-40463CCEAFDB}">
  <we:reference id="4b785c87-866c-4bad-85d8-5d1ae467ac9a" version="3.12.0.0" store="EXCatalog" storeType="EXCatalog"/>
  <we:alternateReferences>
    <we:reference id="WA104381909" version="3.12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7225</TotalTime>
  <Words>1574</Words>
  <Application>Microsoft Macintosh PowerPoint</Application>
  <PresentationFormat>Widescreen</PresentationFormat>
  <Paragraphs>350</Paragraphs>
  <Slides>102</Slides>
  <Notes>4</Notes>
  <HiddenSlides>42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Courier New</vt:lpstr>
      <vt:lpstr>Open Sans</vt:lpstr>
      <vt:lpstr>Times New Roman</vt:lpstr>
      <vt:lpstr>Wingdings</vt:lpstr>
      <vt:lpstr>Office Theme</vt:lpstr>
      <vt:lpstr>Visio</vt:lpstr>
      <vt:lpstr>Equation</vt:lpstr>
      <vt:lpstr>Node Proximity and Embeddings</vt:lpstr>
      <vt:lpstr>In which network is s-t most similar?</vt:lpstr>
      <vt:lpstr>What is a ``good’’ Proximity?</vt:lpstr>
      <vt:lpstr>Random walk with restart</vt:lpstr>
      <vt:lpstr>Random walk with restart</vt:lpstr>
      <vt:lpstr>Computing RWR</vt:lpstr>
      <vt:lpstr>Q: Given query i, how to solve it?</vt:lpstr>
      <vt:lpstr>PowerPoint Presentation</vt:lpstr>
      <vt:lpstr>Properties </vt:lpstr>
      <vt:lpstr>Node Embeddings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GNNs must guarantee..</vt:lpstr>
      <vt:lpstr>Existing work</vt:lpstr>
      <vt:lpstr>Word2Vec [many slides taken from the Stanford lecture]</vt:lpstr>
      <vt:lpstr>PowerPoint Presentation</vt:lpstr>
      <vt:lpstr>PowerPoint Presentation</vt:lpstr>
      <vt:lpstr>How do you reduce dimensions?</vt:lpstr>
      <vt:lpstr>PowerPoint Presentation</vt:lpstr>
      <vt:lpstr>Word2Vec</vt:lpstr>
      <vt:lpstr>Skip-gram prediction</vt:lpstr>
      <vt:lpstr>PowerPoint Presentation</vt:lpstr>
      <vt:lpstr>PowerPoint Presentation</vt:lpstr>
      <vt:lpstr>PowerPoint Presentation</vt:lpstr>
      <vt:lpstr>PowerPoint Presentation</vt:lpstr>
      <vt:lpstr>Limitations</vt:lpstr>
      <vt:lpstr>Subsampling</vt:lpstr>
      <vt:lpstr>Negative Sampling</vt:lpstr>
      <vt:lpstr>Negative Sampling</vt:lpstr>
      <vt:lpstr>How do you now apply word2Vec to node2vec [KDD 2016]?</vt:lpstr>
      <vt:lpstr>Mathematical Modeling</vt:lpstr>
      <vt:lpstr>Other settings..</vt:lpstr>
      <vt:lpstr>Graph Convolutional Networks (GCN)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Ex: Unsupervised Loss function</vt:lpstr>
      <vt:lpstr>PowerPoint Presentation</vt:lpstr>
      <vt:lpstr>GCN overview</vt:lpstr>
      <vt:lpstr>PowerPoint Presentation</vt:lpstr>
      <vt:lpstr>GraphSage 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Attention Networks </vt:lpstr>
      <vt:lpstr>PowerPoint Presentation</vt:lpstr>
      <vt:lpstr>PowerPoint Presentation</vt:lpstr>
      <vt:lpstr>Performance</vt:lpstr>
      <vt:lpstr>MPNN</vt:lpstr>
      <vt:lpstr>The good bits…</vt:lpstr>
      <vt:lpstr>Limitations...</vt:lpstr>
      <vt:lpstr>Over-smoothing</vt:lpstr>
      <vt:lpstr>Over-squashing</vt:lpstr>
      <vt:lpstr>Expressivity</vt:lpstr>
      <vt:lpstr>Can the same be said for MPNNs in the context of Graph? </vt:lpstr>
      <vt:lpstr>MPNNs are not universal approximators!</vt:lpstr>
      <vt:lpstr>A real-world example</vt:lpstr>
      <vt:lpstr>The 1-Weisfeiler Lehman test</vt:lpstr>
      <vt:lpstr>PowerPoint Presentation</vt:lpstr>
      <vt:lpstr>PowerPoint Presentation</vt:lpstr>
      <vt:lpstr>PowerPoint Presentation</vt:lpstr>
      <vt:lpstr>PowerPoint Presentation</vt:lpstr>
      <vt:lpstr>Computation complexity</vt:lpstr>
      <vt:lpstr>Limits of the expressive power?</vt:lpstr>
      <vt:lpstr>Proof Sketch</vt:lpstr>
      <vt:lpstr>PowerPoint Presentation</vt:lpstr>
      <vt:lpstr>PowerPoint Presentation</vt:lpstr>
      <vt:lpstr>PowerPoint Presentation</vt:lpstr>
      <vt:lpstr>PowerPoint Presentation</vt:lpstr>
      <vt:lpstr>MPNN function</vt:lpstr>
      <vt:lpstr>Transformers</vt:lpstr>
      <vt:lpstr>Graphormer [NeurIPS 2021]</vt:lpstr>
      <vt:lpstr>Expressivity</vt:lpstr>
      <vt:lpstr>Results</vt:lpstr>
      <vt:lpstr>Results</vt:lpstr>
      <vt:lpstr>Weakness of GCNs</vt:lpstr>
      <vt:lpstr>PowerPoint Presentation</vt:lpstr>
      <vt:lpstr>P-GNN (ICML 2019)</vt:lpstr>
      <vt:lpstr>Distortion</vt:lpstr>
      <vt:lpstr>How many anchor sets?</vt:lpstr>
      <vt:lpstr>Results</vt:lpstr>
      <vt:lpstr>Results</vt:lpstr>
      <vt:lpstr>GraphReach (IJCAI 2021)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Embeddings</dc:title>
  <dc:creator>Sayan Ranu</dc:creator>
  <cp:lastModifiedBy>Chinmay Mittal</cp:lastModifiedBy>
  <cp:revision>6</cp:revision>
  <dcterms:created xsi:type="dcterms:W3CDTF">2018-09-12T09:12:45Z</dcterms:created>
  <dcterms:modified xsi:type="dcterms:W3CDTF">2023-11-21T16:15:09Z</dcterms:modified>
</cp:coreProperties>
</file>